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69" r:id="rId6"/>
    <p:sldId id="268" r:id="rId7"/>
    <p:sldId id="259" r:id="rId8"/>
    <p:sldId id="262" r:id="rId9"/>
    <p:sldId id="266" r:id="rId10"/>
    <p:sldId id="258" r:id="rId11"/>
    <p:sldId id="263" r:id="rId12"/>
    <p:sldId id="271" r:id="rId13"/>
    <p:sldId id="260" r:id="rId14"/>
    <p:sldId id="261" r:id="rId15"/>
    <p:sldId id="267" r:id="rId16"/>
    <p:sldId id="270" r:id="rId17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木場 遥香" initials="木場" lastIdx="3" clrIdx="0">
    <p:extLst>
      <p:ext uri="{19B8F6BF-5375-455C-9EA6-DF929625EA0E}">
        <p15:presenceInfo xmlns:p15="http://schemas.microsoft.com/office/powerpoint/2012/main" userId="S::koba@netlearning.co.jp::72d268e9-faa4-4d24-8e4c-eb7064ee8b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A72A83-E48F-4A3A-A106-3C83756855A1}" v="2" dt="2021-09-29T01:51:43.94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7" autoAdjust="0"/>
    <p:restoredTop sz="94796" autoAdjust="0"/>
  </p:normalViewPr>
  <p:slideViewPr>
    <p:cSldViewPr>
      <p:cViewPr varScale="1">
        <p:scale>
          <a:sx n="65" d="100"/>
          <a:sy n="65" d="100"/>
        </p:scale>
        <p:origin x="536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2988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木場 遥香" userId="72d268e9-faa4-4d24-8e4c-eb7064ee8b61" providerId="ADAL" clId="{E16AEEB6-3774-4E42-A137-82E077CBD709}"/>
    <pc:docChg chg="custSel modSld">
      <pc:chgData name="木場 遥香" userId="72d268e9-faa4-4d24-8e4c-eb7064ee8b61" providerId="ADAL" clId="{E16AEEB6-3774-4E42-A137-82E077CBD709}" dt="2021-09-27T07:04:47.406" v="8"/>
      <pc:docMkLst>
        <pc:docMk/>
      </pc:docMkLst>
      <pc:sldChg chg="addCm modCm">
        <pc:chgData name="木場 遥香" userId="72d268e9-faa4-4d24-8e4c-eb7064ee8b61" providerId="ADAL" clId="{E16AEEB6-3774-4E42-A137-82E077CBD709}" dt="2021-09-27T06:59:29.221" v="6"/>
        <pc:sldMkLst>
          <pc:docMk/>
          <pc:sldMk cId="2747569966" sldId="258"/>
        </pc:sldMkLst>
      </pc:sldChg>
      <pc:sldChg chg="addCm modCm">
        <pc:chgData name="木場 遥香" userId="72d268e9-faa4-4d24-8e4c-eb7064ee8b61" providerId="ADAL" clId="{E16AEEB6-3774-4E42-A137-82E077CBD709}" dt="2021-09-27T07:04:47.406" v="8"/>
        <pc:sldMkLst>
          <pc:docMk/>
          <pc:sldMk cId="3976142820" sldId="266"/>
        </pc:sldMkLst>
      </pc:sldChg>
    </pc:docChg>
  </pc:docChgLst>
  <pc:docChgLst>
    <pc:chgData name="木場 遥香" userId="72d268e9-faa4-4d24-8e4c-eb7064ee8b61" providerId="ADAL" clId="{62A72A83-E48F-4A3A-A106-3C83756855A1}"/>
    <pc:docChg chg="modSld">
      <pc:chgData name="木場 遥香" userId="72d268e9-faa4-4d24-8e4c-eb7064ee8b61" providerId="ADAL" clId="{62A72A83-E48F-4A3A-A106-3C83756855A1}" dt="2021-09-29T01:51:43.943" v="1"/>
      <pc:docMkLst>
        <pc:docMk/>
      </pc:docMkLst>
      <pc:sldChg chg="modCm">
        <pc:chgData name="木場 遥香" userId="72d268e9-faa4-4d24-8e4c-eb7064ee8b61" providerId="ADAL" clId="{62A72A83-E48F-4A3A-A106-3C83756855A1}" dt="2021-09-29T01:51:43.943" v="1"/>
        <pc:sldMkLst>
          <pc:docMk/>
          <pc:sldMk cId="3976142820" sldId="26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1D190515-D170-4E69-85CC-624251718B03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6688E1BE-F992-4615-8394-0175094554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582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88797C17-99B4-43D8-99F4-829160CCC2BA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59C9FC05-F5D5-4892-B7BF-F662D4029B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529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9FC05-F5D5-4892-B7BF-F662D4029B4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881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u="none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68341" y="6525345"/>
            <a:ext cx="2844800" cy="36512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A4B55580-02B2-4228-BB5A-1D5A29563A2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Text Box 47"/>
          <p:cNvSpPr txBox="1">
            <a:spLocks noChangeArrowheads="1"/>
          </p:cNvSpPr>
          <p:nvPr userDrawn="1"/>
        </p:nvSpPr>
        <p:spPr bwMode="black">
          <a:xfrm>
            <a:off x="7248128" y="6631085"/>
            <a:ext cx="4032448" cy="16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0" anchor="b">
            <a:spAutoFit/>
          </a:bodyPr>
          <a:lstStyle>
            <a:lvl1pPr eaLnBrk="0" hangingPunct="0"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ja-JP" sz="1200" dirty="0">
                <a:solidFill>
                  <a:prstClr val="black"/>
                </a:solidFill>
                <a:latin typeface="Calibri" pitchFamily="34" charset="0"/>
              </a:rPr>
              <a:t>Copyright (C)  The High Pressure Gas Safety Institute of Japan </a:t>
            </a: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660" y="127268"/>
            <a:ext cx="3708000" cy="6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7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1143000"/>
          </a:xfrm>
        </p:spPr>
        <p:txBody>
          <a:bodyPr/>
          <a:lstStyle>
            <a:lvl1pPr algn="ctr">
              <a:defRPr u="sng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168341" y="6515752"/>
            <a:ext cx="2844800" cy="36512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A4B55580-02B2-4228-BB5A-1D5A29563A2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1340768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47"/>
          <p:cNvSpPr txBox="1">
            <a:spLocks noChangeArrowheads="1"/>
          </p:cNvSpPr>
          <p:nvPr userDrawn="1"/>
        </p:nvSpPr>
        <p:spPr bwMode="black">
          <a:xfrm>
            <a:off x="7176120" y="6631085"/>
            <a:ext cx="4104456" cy="16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0" anchor="b">
            <a:spAutoFit/>
          </a:bodyPr>
          <a:lstStyle>
            <a:lvl1pPr eaLnBrk="0" hangingPunct="0"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ja-JP" sz="1200" dirty="0">
                <a:solidFill>
                  <a:prstClr val="black"/>
                </a:solidFill>
                <a:latin typeface="Calibri" pitchFamily="34" charset="0"/>
              </a:rPr>
              <a:t>Copyright (C)  The High Pressure Gas Safety Institute of Japan </a:t>
            </a:r>
          </a:p>
        </p:txBody>
      </p:sp>
    </p:spTree>
    <p:extLst>
      <p:ext uri="{BB962C8B-B14F-4D97-AF65-F5344CB8AC3E}">
        <p14:creationId xmlns:p14="http://schemas.microsoft.com/office/powerpoint/2010/main" val="148320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55580-02B2-4228-BB5A-1D5A29563A2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204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u="sng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k.or.jp/qualification/course_information/" TargetMode="External"/><Relationship Id="rId2" Type="http://schemas.openxmlformats.org/officeDocument/2006/relationships/hyperlink" Target="https://www.khk.or.jp/Portals/0/khk/edu/kyouiku/fly/R04_1_unifi_fly_01seizo20220128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909248" y="5229200"/>
            <a:ext cx="6400800" cy="1224136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令和</a:t>
            </a:r>
            <a:r>
              <a:rPr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4</a:t>
            </a:r>
            <a:r>
              <a:rPr lang="ja-JP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年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4</a:t>
            </a:r>
            <a:r>
              <a:rPr lang="ja-JP" altLang="en-US" dirty="0" smtClean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月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高圧ガス保安協会</a:t>
            </a:r>
            <a:endParaRPr kumimoji="1" lang="ja-JP" altLang="en-US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580-02B2-4228-BB5A-1D5A29563A28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335360" y="1988840"/>
            <a:ext cx="11377264" cy="1728192"/>
          </a:xfrm>
        </p:spPr>
        <p:txBody>
          <a:bodyPr>
            <a:normAutofit/>
          </a:bodyPr>
          <a:lstStyle/>
          <a:p>
            <a:r>
              <a:rPr kumimoji="1" lang="ja-JP" altLang="en-US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オンライン</a:t>
            </a:r>
            <a:r>
              <a:rPr kumimoji="1" lang="ja-JP" altLang="en-US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講習受講の流れ</a:t>
            </a:r>
          </a:p>
        </p:txBody>
      </p:sp>
    </p:spTree>
    <p:extLst>
      <p:ext uri="{BB962C8B-B14F-4D97-AF65-F5344CB8AC3E}">
        <p14:creationId xmlns:p14="http://schemas.microsoft.com/office/powerpoint/2010/main" val="13429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580-02B2-4228-BB5A-1D5A29563A28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5360" y="1422655"/>
            <a:ext cx="11537680" cy="2754867"/>
          </a:xfrm>
          <a:ln>
            <a:noFill/>
          </a:ln>
        </p:spPr>
        <p:txBody>
          <a:bodyPr>
            <a:noAutofit/>
          </a:bodyPr>
          <a:lstStyle/>
          <a:p>
            <a:pPr marL="531813" lvl="1" indent="-531813">
              <a:buNone/>
            </a:pPr>
            <a:r>
              <a:rPr lang="ja-JP" altLang="en-US" sz="3200" b="1" dirty="0" err="1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ー</a:t>
            </a:r>
            <a:r>
              <a:rPr lang="ja-JP" altLang="en-US" sz="3200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講習</a:t>
            </a:r>
            <a:r>
              <a:rPr lang="ja-JP" altLang="en-US" sz="3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は法定講習時間分を</a:t>
            </a:r>
            <a:r>
              <a:rPr lang="ja-JP" alt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連続</a:t>
            </a:r>
            <a:r>
              <a:rPr lang="ja-JP" alt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して受講（視聴）する必要は</a:t>
            </a:r>
            <a:r>
              <a:rPr lang="ja-JP" altLang="en-US" sz="3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ありません</a:t>
            </a:r>
            <a:r>
              <a:rPr lang="ja-JP" altLang="en-US" sz="3200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。</a:t>
            </a:r>
            <a:endParaRPr lang="en-US" altLang="ja-JP" sz="3200" b="1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271463">
              <a:buNone/>
            </a:pP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受講履歴の保存機能があり、途中で終了した場合、次回ログイン時に前回の続きから再開できます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。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271463">
              <a:buNone/>
            </a:pP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・一度視聴を終えた箇所まで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（講義時間（パート）の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途中でも）は、</a:t>
            </a:r>
            <a:r>
              <a:rPr lang="ja-JP" alt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自由に繰り返し、視聴が可能です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。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lvl="2"/>
            <a:endParaRPr lang="en-US" altLang="ja-JP" dirty="0"/>
          </a:p>
          <a:p>
            <a:pPr lvl="2"/>
            <a:endParaRPr lang="en-US" altLang="ja-JP" dirty="0"/>
          </a:p>
          <a:p>
            <a:pPr lvl="2"/>
            <a:endParaRPr lang="en-US" altLang="ja-JP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046504"/>
              </p:ext>
            </p:extLst>
          </p:nvPr>
        </p:nvGraphicFramePr>
        <p:xfrm>
          <a:off x="1055440" y="4177523"/>
          <a:ext cx="10548662" cy="26044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4084">
                  <a:extLst>
                    <a:ext uri="{9D8B030D-6E8A-4147-A177-3AD203B41FA5}">
                      <a16:colId xmlns:a16="http://schemas.microsoft.com/office/drawing/2014/main" val="2443138894"/>
                    </a:ext>
                  </a:extLst>
                </a:gridCol>
                <a:gridCol w="318224">
                  <a:extLst>
                    <a:ext uri="{9D8B030D-6E8A-4147-A177-3AD203B41FA5}">
                      <a16:colId xmlns:a16="http://schemas.microsoft.com/office/drawing/2014/main" val="2029733166"/>
                    </a:ext>
                  </a:extLst>
                </a:gridCol>
                <a:gridCol w="1452688">
                  <a:extLst>
                    <a:ext uri="{9D8B030D-6E8A-4147-A177-3AD203B41FA5}">
                      <a16:colId xmlns:a16="http://schemas.microsoft.com/office/drawing/2014/main" val="760479645"/>
                    </a:ext>
                  </a:extLst>
                </a:gridCol>
                <a:gridCol w="297651">
                  <a:extLst>
                    <a:ext uri="{9D8B030D-6E8A-4147-A177-3AD203B41FA5}">
                      <a16:colId xmlns:a16="http://schemas.microsoft.com/office/drawing/2014/main" val="887941811"/>
                    </a:ext>
                  </a:extLst>
                </a:gridCol>
                <a:gridCol w="1377267">
                  <a:extLst>
                    <a:ext uri="{9D8B030D-6E8A-4147-A177-3AD203B41FA5}">
                      <a16:colId xmlns:a16="http://schemas.microsoft.com/office/drawing/2014/main" val="175102470"/>
                    </a:ext>
                  </a:extLst>
                </a:gridCol>
                <a:gridCol w="297651">
                  <a:extLst>
                    <a:ext uri="{9D8B030D-6E8A-4147-A177-3AD203B41FA5}">
                      <a16:colId xmlns:a16="http://schemas.microsoft.com/office/drawing/2014/main" val="2592773986"/>
                    </a:ext>
                  </a:extLst>
                </a:gridCol>
                <a:gridCol w="1463754">
                  <a:extLst>
                    <a:ext uri="{9D8B030D-6E8A-4147-A177-3AD203B41FA5}">
                      <a16:colId xmlns:a16="http://schemas.microsoft.com/office/drawing/2014/main" val="4101122611"/>
                    </a:ext>
                  </a:extLst>
                </a:gridCol>
                <a:gridCol w="337896">
                  <a:extLst>
                    <a:ext uri="{9D8B030D-6E8A-4147-A177-3AD203B41FA5}">
                      <a16:colId xmlns:a16="http://schemas.microsoft.com/office/drawing/2014/main" val="23319645"/>
                    </a:ext>
                  </a:extLst>
                </a:gridCol>
                <a:gridCol w="1366200">
                  <a:extLst>
                    <a:ext uri="{9D8B030D-6E8A-4147-A177-3AD203B41FA5}">
                      <a16:colId xmlns:a16="http://schemas.microsoft.com/office/drawing/2014/main" val="1229535149"/>
                    </a:ext>
                  </a:extLst>
                </a:gridCol>
                <a:gridCol w="341842">
                  <a:extLst>
                    <a:ext uri="{9D8B030D-6E8A-4147-A177-3AD203B41FA5}">
                      <a16:colId xmlns:a16="http://schemas.microsoft.com/office/drawing/2014/main" val="703600791"/>
                    </a:ext>
                  </a:extLst>
                </a:gridCol>
                <a:gridCol w="1463754">
                  <a:extLst>
                    <a:ext uri="{9D8B030D-6E8A-4147-A177-3AD203B41FA5}">
                      <a16:colId xmlns:a16="http://schemas.microsoft.com/office/drawing/2014/main" val="1999273394"/>
                    </a:ext>
                  </a:extLst>
                </a:gridCol>
                <a:gridCol w="297651">
                  <a:extLst>
                    <a:ext uri="{9D8B030D-6E8A-4147-A177-3AD203B41FA5}">
                      <a16:colId xmlns:a16="http://schemas.microsoft.com/office/drawing/2014/main" val="2341338377"/>
                    </a:ext>
                  </a:extLst>
                </a:gridCol>
              </a:tblGrid>
              <a:tr h="409871">
                <a:tc gridSpan="12">
                  <a:txBody>
                    <a:bodyPr/>
                    <a:lstStyle/>
                    <a:p>
                      <a:pPr algn="l"/>
                      <a:r>
                        <a:rPr kumimoji="1" lang="ja-JP" altLang="en-US" sz="18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参考例：資格講習　「</a:t>
                      </a:r>
                      <a:r>
                        <a:rPr kumimoji="1" lang="ja-JP" altLang="en-US" sz="18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法令」から開始　①～⑦を 順番に受講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2269738"/>
                  </a:ext>
                </a:extLst>
              </a:tr>
              <a:tr h="47753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①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パート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　</a:t>
                      </a:r>
                      <a:endParaRPr kumimoji="1" lang="en-US" altLang="ja-JP" sz="140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（視聴）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→</a:t>
                      </a:r>
                      <a:endParaRPr kumimoji="1" lang="en-US" altLang="ja-JP" sz="140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簡単</a:t>
                      </a:r>
                      <a:r>
                        <a:rPr kumimoji="1" lang="ja-JP" altLang="en-US" sz="1400" dirty="0" smtClean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な問題</a:t>
                      </a:r>
                      <a:endParaRPr kumimoji="1" lang="en-US" altLang="ja-JP" sz="140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（数問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解答）</a:t>
                      </a:r>
                      <a:endParaRPr kumimoji="1" lang="en-US" altLang="ja-JP" sz="140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→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②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パート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3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･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（視聴）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→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簡単</a:t>
                      </a:r>
                      <a:r>
                        <a:rPr kumimoji="1" lang="ja-JP" altLang="en-US" sz="1400" dirty="0" smtClean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な問題</a:t>
                      </a:r>
                      <a:endParaRPr kumimoji="1" lang="en-US" altLang="ja-JP" sz="140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（数問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解答）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→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③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パート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5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･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（視聴）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→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簡単</a:t>
                      </a:r>
                      <a:r>
                        <a:rPr kumimoji="1" lang="ja-JP" altLang="en-US" sz="1400" dirty="0" smtClean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な問題</a:t>
                      </a:r>
                      <a:endParaRPr kumimoji="1" lang="en-US" altLang="ja-JP" sz="140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（数問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解答）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→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7810121"/>
                  </a:ext>
                </a:extLst>
              </a:tr>
              <a:tr h="47753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④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パート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7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･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8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　</a:t>
                      </a:r>
                      <a:endParaRPr kumimoji="1" lang="en-US" altLang="ja-JP" sz="140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（視聴）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→</a:t>
                      </a:r>
                      <a:endParaRPr kumimoji="1" lang="en-US" altLang="ja-JP" sz="140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簡単</a:t>
                      </a:r>
                      <a:r>
                        <a:rPr kumimoji="1" lang="ja-JP" altLang="en-US" sz="1400" dirty="0" smtClean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な問題</a:t>
                      </a:r>
                      <a:endParaRPr kumimoji="1" lang="en-US" altLang="ja-JP" sz="140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（数問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解答）</a:t>
                      </a:r>
                      <a:endParaRPr kumimoji="1" lang="en-US" altLang="ja-JP" sz="140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→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⑤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パート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9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･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10</a:t>
                      </a:r>
                    </a:p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（視聴）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→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簡単</a:t>
                      </a:r>
                      <a:r>
                        <a:rPr kumimoji="1" lang="ja-JP" altLang="en-US" sz="1400" dirty="0" smtClean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な問題</a:t>
                      </a:r>
                      <a:endParaRPr kumimoji="1" lang="en-US" altLang="ja-JP" sz="140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（数問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解答）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→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⑥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パート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11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･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（視聴）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→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簡単</a:t>
                      </a:r>
                      <a:r>
                        <a:rPr kumimoji="1" lang="ja-JP" altLang="en-US" sz="1400" dirty="0" smtClean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な問題</a:t>
                      </a:r>
                      <a:endParaRPr kumimoji="1" lang="en-US" altLang="ja-JP" sz="140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数</a:t>
                      </a:r>
                      <a:r>
                        <a:rPr kumimoji="1" lang="ja-JP" altLang="en-US" sz="1400" dirty="0" smtClean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問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解答）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→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2040393"/>
                  </a:ext>
                </a:extLst>
              </a:tr>
              <a:tr h="47753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⑦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パート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13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・</a:t>
                      </a:r>
                      <a:r>
                        <a:rPr kumimoji="1" lang="en-US" altLang="ja-JP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14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　</a:t>
                      </a:r>
                      <a:endParaRPr kumimoji="1" lang="en-US" altLang="ja-JP" sz="140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（視聴）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→</a:t>
                      </a:r>
                      <a:endParaRPr kumimoji="1" lang="en-US" altLang="ja-JP" sz="140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簡単</a:t>
                      </a:r>
                      <a:r>
                        <a:rPr kumimoji="1" lang="ja-JP" altLang="en-US" sz="1400" dirty="0" smtClean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な問題</a:t>
                      </a:r>
                      <a:endParaRPr kumimoji="1" lang="en-US" altLang="ja-JP" sz="140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数</a:t>
                      </a:r>
                      <a:r>
                        <a:rPr kumimoji="1" lang="ja-JP" altLang="en-US" sz="1400" dirty="0" smtClean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問</a:t>
                      </a:r>
                      <a:r>
                        <a:rPr kumimoji="1" lang="ja-JP" altLang="en-US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解答）</a:t>
                      </a:r>
                      <a:endParaRPr kumimoji="1" lang="en-US" altLang="ja-JP" sz="1400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800" b="1" dirty="0"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8">
                  <a:txBody>
                    <a:bodyPr/>
                    <a:lstStyle/>
                    <a:p>
                      <a:pPr algn="l"/>
                      <a:r>
                        <a:rPr kumimoji="1" lang="ja-JP" altLang="en-US" sz="1800" b="1" dirty="0"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→「法令」受講完了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02194"/>
                  </a:ext>
                </a:extLst>
              </a:tr>
              <a:tr h="455478">
                <a:tc gridSpan="1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「</a:t>
                      </a:r>
                      <a:r>
                        <a:rPr kumimoji="1" lang="ja-JP" altLang="en-US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学識</a:t>
                      </a:r>
                      <a:r>
                        <a:rPr kumimoji="1" lang="ja-JP" altLang="en-US" sz="1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」（講習によってはないものがあります。）や「</a:t>
                      </a:r>
                      <a:r>
                        <a:rPr kumimoji="1" lang="ja-JP" altLang="en-US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保安管理技術</a:t>
                      </a:r>
                      <a:r>
                        <a:rPr kumimoji="1" lang="ja-JP" altLang="en-US" sz="18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」についても同様に受講していただきます。</a:t>
                      </a:r>
                      <a:endParaRPr kumimoji="1" lang="ja-JP" altLang="en-US" sz="18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8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95281"/>
                  </a:ext>
                </a:extLst>
              </a:tr>
            </a:tbl>
          </a:graphicData>
        </a:graphic>
      </p:graphicFrame>
      <p:sp>
        <p:nvSpPr>
          <p:cNvPr id="7" name="タイトル 1"/>
          <p:cNvSpPr txBox="1">
            <a:spLocks/>
          </p:cNvSpPr>
          <p:nvPr/>
        </p:nvSpPr>
        <p:spPr>
          <a:xfrm>
            <a:off x="335360" y="125760"/>
            <a:ext cx="115212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u="sng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27063" indent="-627063"/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④</a:t>
            </a:r>
            <a:r>
              <a:rPr lang="en-US" altLang="ja-JP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en-US" sz="3600" b="1" u="none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講習受講（受講に</a:t>
            </a:r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あたって</a:t>
            </a:r>
            <a:r>
              <a:rPr lang="en-US" altLang="ja-JP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(4)</a:t>
            </a:r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）</a:t>
            </a:r>
            <a:endParaRPr lang="ja-JP" altLang="en-US" sz="3600" b="1" u="none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98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580-02B2-4228-BB5A-1D5A29563A28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5360" y="1484784"/>
            <a:ext cx="11548576" cy="5184576"/>
          </a:xfrm>
          <a:ln>
            <a:noFill/>
          </a:ln>
        </p:spPr>
        <p:txBody>
          <a:bodyPr>
            <a:noAutofit/>
          </a:bodyPr>
          <a:lstStyle/>
          <a:p>
            <a:pPr marL="531813" lvl="1" indent="-531813">
              <a:buNone/>
            </a:pPr>
            <a:r>
              <a:rPr lang="ja-JP" altLang="en-US" sz="3200" b="1" dirty="0" err="1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ー</a:t>
            </a:r>
            <a:r>
              <a:rPr lang="ja-JP" altLang="en-US" sz="3200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オンライン講習の完了</a:t>
            </a:r>
            <a:endParaRPr lang="en-US" altLang="ja-JP" sz="3200" b="1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271463">
              <a:buNone/>
            </a:pP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</a:t>
            </a:r>
            <a:r>
              <a:rPr lang="en-US" altLang="ja-JP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P.8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記載の対象科目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全て</a:t>
            </a:r>
            <a:r>
              <a:rPr lang="ja-JP" alt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の動画教材の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視聴を完了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（各科目・各パート毎の簡単な内容確認の解答含む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）することで講習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が完了となります。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531813" lvl="1" indent="-531813">
              <a:buNone/>
            </a:pPr>
            <a:endParaRPr lang="en-US" altLang="ja-JP" sz="2000" b="1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531813" lvl="1" indent="-531813">
              <a:buNone/>
            </a:pPr>
            <a:r>
              <a:rPr lang="ja-JP" altLang="en-US" sz="3200" b="1" dirty="0" err="1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ー</a:t>
            </a:r>
            <a:r>
              <a:rPr lang="ja-JP" altLang="en-US" sz="3200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講習受講証明書の発行・</a:t>
            </a:r>
            <a:r>
              <a:rPr lang="ja-JP" altLang="en-US" sz="3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ダウンロード</a:t>
            </a:r>
            <a:r>
              <a:rPr lang="ja-JP" altLang="en-US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（資格講習限定）</a:t>
            </a:r>
            <a:endParaRPr lang="en-US" altLang="ja-JP" sz="3200" b="1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271463">
              <a:buNone/>
            </a:pP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・上記オンライン講習が全て完了した際、システム上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で講習受講証明書（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PDF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形式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）が発行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されますので、</a:t>
            </a:r>
            <a:r>
              <a:rPr lang="ja-JP" alt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ご自身でダウンロード、印刷してください。</a:t>
            </a:r>
            <a:endParaRPr lang="en-US" altLang="ja-JP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271463">
              <a:buNone/>
            </a:pP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</a:t>
            </a:r>
            <a:r>
              <a:rPr lang="ja-JP" alt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上記証明書は検定試験の際の受検票を兼ねますので、大切に保管し、所定の場所に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写真（サイズ 縦</a:t>
            </a:r>
            <a:r>
              <a:rPr lang="en-US" altLang="ja-JP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4.5cm×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横</a:t>
            </a:r>
            <a:r>
              <a:rPr lang="en-US" altLang="ja-JP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3.5cm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）を</a:t>
            </a:r>
            <a:r>
              <a:rPr lang="ja-JP" alt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貼付の上、検定試験当日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に必ずお持ち</a:t>
            </a:r>
            <a:r>
              <a:rPr lang="ja-JP" alt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ください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。</a:t>
            </a:r>
            <a:endParaRPr lang="en-US" altLang="ja-JP" b="1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271463">
              <a:buNone/>
            </a:pP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・印刷するプリンタをお持ちでない方は、コンビニエンスストアのプリンタサービスなどをご利用して、印刷するようにしてください。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271463">
              <a:buNone/>
            </a:pP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35360" y="125760"/>
            <a:ext cx="115212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u="sng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27063" indent="-627063"/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④</a:t>
            </a:r>
            <a:r>
              <a:rPr lang="en-US" altLang="ja-JP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en-US" sz="3600" b="1" u="none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講習受講（受講に</a:t>
            </a:r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あたって</a:t>
            </a:r>
            <a:r>
              <a:rPr lang="en-US" altLang="ja-JP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(5)</a:t>
            </a:r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）</a:t>
            </a:r>
            <a:endParaRPr lang="ja-JP" altLang="en-US" sz="3600" b="1" u="none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020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580-02B2-4228-BB5A-1D5A29563A28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35360" y="125760"/>
            <a:ext cx="115520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u="sng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27063" indent="-627063"/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⑤</a:t>
            </a:r>
            <a:r>
              <a:rPr lang="zh-TW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en-US" sz="3600" b="1" u="none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検定試験</a:t>
            </a:r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受検</a:t>
            </a:r>
            <a:r>
              <a:rPr lang="ja-JP" altLang="en-US" sz="28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（資格講習限定）</a:t>
            </a:r>
            <a:endParaRPr lang="zh-TW" altLang="en-US" sz="2800" b="1" u="none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5360" y="1800200"/>
            <a:ext cx="11538580" cy="4653136"/>
          </a:xfrm>
          <a:ln>
            <a:noFill/>
          </a:ln>
        </p:spPr>
        <p:txBody>
          <a:bodyPr>
            <a:noAutofit/>
          </a:bodyPr>
          <a:lstStyle/>
          <a:p>
            <a:pPr marL="531813" lvl="1" indent="-531813">
              <a:buNone/>
            </a:pPr>
            <a:r>
              <a:rPr lang="ja-JP" altLang="en-US" sz="3200" b="1" dirty="0" err="1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ー</a:t>
            </a:r>
            <a:r>
              <a:rPr lang="ja-JP" altLang="en-US" sz="3200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検定試験当日は、お申し込みいただいた検定試験会場へお越しください</a:t>
            </a:r>
            <a:r>
              <a:rPr lang="ja-JP" altLang="en-US" sz="3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。</a:t>
            </a:r>
            <a:r>
              <a:rPr lang="ja-JP" altLang="en-US" sz="3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（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検定試験日は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、講習ごとに異なるため、</a:t>
            </a:r>
            <a:r>
              <a:rPr lang="en-US" altLang="ja-JP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P.2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に記載している</a:t>
            </a:r>
            <a:r>
              <a:rPr lang="en-US" altLang="ja-JP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URL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にアクセスいただき、該当の講習の案内書でご確認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ください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。）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lvl="1"/>
            <a:endParaRPr lang="en-US" altLang="ja-JP" sz="400" b="1" dirty="0"/>
          </a:p>
          <a:p>
            <a:pPr lvl="1"/>
            <a:endParaRPr lang="en-US" altLang="ja-JP" sz="400" b="1" dirty="0"/>
          </a:p>
          <a:p>
            <a:pPr lvl="1"/>
            <a:endParaRPr lang="en-US" altLang="ja-JP" sz="400" b="1" dirty="0"/>
          </a:p>
          <a:p>
            <a:pPr lvl="1"/>
            <a:endParaRPr lang="en-US" altLang="ja-JP" sz="400" b="1" dirty="0"/>
          </a:p>
          <a:p>
            <a:pPr marL="627063" lvl="2" indent="-271463">
              <a:buNone/>
            </a:pP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・検定試験会場や注意事項は、オンライン講習受講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サイト内にてご案内します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ので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、ログインしてご確認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ください。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271463">
              <a:buNone/>
            </a:pPr>
            <a:endParaRPr lang="en-US" altLang="ja-JP" sz="12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271463">
              <a:buNone/>
            </a:pP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・検定試験当日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は、オンライン講習の講習受講証明書を印刷し、</a:t>
            </a:r>
            <a:r>
              <a:rPr lang="ja-JP" alt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所定の場所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に写真</a:t>
            </a:r>
            <a:r>
              <a:rPr lang="ja-JP" alt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（サイズ 縦</a:t>
            </a:r>
            <a:r>
              <a:rPr lang="en-US" altLang="ja-JP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4.5cm×</a:t>
            </a:r>
            <a:r>
              <a:rPr lang="ja-JP" alt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横</a:t>
            </a:r>
            <a:r>
              <a:rPr lang="en-US" altLang="ja-JP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3.5cm</a:t>
            </a:r>
            <a:r>
              <a:rPr lang="ja-JP" alt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）を貼付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の上、検定試験会場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に必ずお持ち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ください。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US" altLang="ja-JP" dirty="0"/>
          </a:p>
          <a:p>
            <a:pPr marL="914400" lvl="2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69998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⑥</a:t>
            </a:r>
            <a:r>
              <a:rPr lang="zh-TW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修了証明シールの交付</a:t>
            </a:r>
            <a:r>
              <a:rPr lang="ja-JP" altLang="en-US" sz="28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（</a:t>
            </a:r>
            <a:r>
              <a:rPr lang="ja-JP" altLang="en-US" sz="2800" b="1" u="none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義務</a:t>
            </a:r>
            <a:r>
              <a:rPr lang="ja-JP" altLang="en-US" sz="28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講習</a:t>
            </a:r>
            <a:r>
              <a:rPr lang="ja-JP" altLang="en-US" sz="2800" b="1" u="none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限定</a:t>
            </a:r>
            <a:r>
              <a:rPr lang="ja-JP" altLang="en-US" sz="28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）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580-02B2-4228-BB5A-1D5A29563A28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21712" y="1556792"/>
            <a:ext cx="11548576" cy="479715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1813" lvl="1" indent="-531813">
              <a:buFont typeface="Arial" panose="020B0604020202020204" pitchFamily="34" charset="0"/>
              <a:buNone/>
            </a:pPr>
            <a:r>
              <a:rPr lang="ja-JP" altLang="en-US" sz="3200" b="1" dirty="0" err="1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ー</a:t>
            </a:r>
            <a:r>
              <a:rPr lang="ja-JP" altLang="en-US" sz="3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オンライン講習の修了</a:t>
            </a:r>
            <a:endParaRPr lang="en-US" altLang="ja-JP" sz="3200" b="1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271463">
              <a:buFont typeface="Arial" panose="020B0604020202020204" pitchFamily="34" charset="0"/>
              <a:buNone/>
            </a:pP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・義務講習の該当する科目全ての動画教材を視聴（各科目・各パート毎の簡単な内容確認の解答含む）を完了し、その後の修了調査にご回答いただくと講習が修了となります。</a:t>
            </a:r>
          </a:p>
          <a:p>
            <a:pPr marL="531813" lvl="1" indent="-531813">
              <a:buFont typeface="Arial" panose="020B0604020202020204" pitchFamily="34" charset="0"/>
              <a:buNone/>
            </a:pPr>
            <a:endParaRPr lang="en-US" altLang="ja-JP" sz="2000" b="1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531813" lvl="1" indent="-531813">
              <a:buFont typeface="Arial" panose="020B0604020202020204" pitchFamily="34" charset="0"/>
              <a:buNone/>
            </a:pPr>
            <a:r>
              <a:rPr lang="ja-JP" altLang="en-US" sz="3200" b="1" dirty="0" err="1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ー</a:t>
            </a:r>
            <a:r>
              <a:rPr lang="ja-JP" altLang="en-US" sz="3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講習修了証明について</a:t>
            </a:r>
            <a:endParaRPr lang="en-US" altLang="ja-JP" sz="3200" b="1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271463">
              <a:buFont typeface="Arial" panose="020B0604020202020204" pitchFamily="34" charset="0"/>
              <a:buNone/>
            </a:pP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・従来行っていた免状への講習修了印の押印は行いません。</a:t>
            </a:r>
            <a:endParaRPr lang="en-US" altLang="ja-JP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271463">
              <a:buFont typeface="Arial" panose="020B0604020202020204" pitchFamily="34" charset="0"/>
              <a:buNone/>
            </a:pP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・オンライン講習の受講修了が確認された受講者あてに、講習の修了を証するシールを講習期間終了後</a:t>
            </a:r>
            <a:r>
              <a:rPr lang="en-US" altLang="ja-JP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1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か月以内に送付いたします。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書面に付属する修了証明シールを、高圧ガス製造保安責任者免状（選任届に用いたもの）の備考欄にご自身で貼付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して下さい。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844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3353" y="1916833"/>
            <a:ext cx="11749788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「お申込み期間」、「講習期間」、「使用教材」等（資格講習については「検定試験日」及び「検定試験会場」を含む。）は、講習ごとに異なるため、あらかじめ以下の</a:t>
            </a:r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から講習案内をご確認ください。</a:t>
            </a: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600" dirty="0" smtClean="0">
              <a:latin typeface="メイリオ" panose="020B0604030504040204" pitchFamily="50" charset="-128"/>
              <a:ea typeface="メイリオ" panose="020B0604030504040204" pitchFamily="50" charset="-128"/>
              <a:hlinkClick r:id="rId2"/>
            </a:endParaRPr>
          </a:p>
          <a:p>
            <a:pPr marL="180975" indent="0">
              <a:buNone/>
            </a:pP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↓講習のご案内が掲載している</a:t>
            </a:r>
            <a:r>
              <a:rPr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KHK</a:t>
            </a: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のホームページ</a:t>
            </a:r>
            <a:endParaRPr lang="en-US" altLang="ja-JP" sz="2200" dirty="0">
              <a:latin typeface="メイリオ" panose="020B0604030504040204" pitchFamily="50" charset="-128"/>
              <a:ea typeface="メイリオ" panose="020B0604030504040204" pitchFamily="50" charset="-128"/>
              <a:hlinkClick r:id="rId2"/>
            </a:endParaRPr>
          </a:p>
          <a:p>
            <a:pPr marL="180975" indent="0">
              <a:spcBef>
                <a:spcPts val="0"/>
              </a:spcBef>
              <a:buNone/>
            </a:pPr>
            <a:r>
              <a:rPr lang="en-US" altLang="ja-JP" sz="2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  <a:hlinkClick r:id="rId3"/>
              </a:rPr>
              <a:t>https://www.khk.or.jp/qualification/course_information/</a:t>
            </a:r>
            <a:endParaRPr lang="en-US" altLang="ja-JP" sz="2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4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14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ja-JP" altLang="en-US" sz="2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また、上記オンライン講習の共通的な注意事項として、上記の</a:t>
            </a:r>
            <a:r>
              <a:rPr lang="en-US" altLang="ja-JP" sz="2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URL</a:t>
            </a:r>
            <a:r>
              <a:rPr lang="ja-JP" altLang="en-US" sz="2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にご案内を掲載しているので、ご確認ください。</a:t>
            </a:r>
            <a:endParaRPr lang="en-US" altLang="ja-JP" sz="2200" b="1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580-02B2-4228-BB5A-1D5A29563A28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369231" y="125760"/>
            <a:ext cx="11453538" cy="1143000"/>
          </a:xfrm>
        </p:spPr>
        <p:txBody>
          <a:bodyPr>
            <a:normAutofit/>
          </a:bodyPr>
          <a:lstStyle/>
          <a:p>
            <a:r>
              <a:rPr lang="ja-JP" altLang="en-US" sz="4000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はじめ</a:t>
            </a:r>
            <a:r>
              <a:rPr lang="ja-JP" altLang="en-US" sz="4000" b="1" u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に（講習会のご案内）</a:t>
            </a:r>
            <a:endParaRPr lang="ja-JP" altLang="en-US" sz="4000" b="1" u="non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658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9231" y="125760"/>
            <a:ext cx="11453538" cy="1143000"/>
          </a:xfrm>
        </p:spPr>
        <p:txBody>
          <a:bodyPr>
            <a:normAutofit/>
          </a:bodyPr>
          <a:lstStyle/>
          <a:p>
            <a:r>
              <a:rPr lang="ja-JP" altLang="en-US" sz="4000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オンライン講習の流れ（概要）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580-02B2-4228-BB5A-1D5A29563A28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9231" y="1488552"/>
            <a:ext cx="11466574" cy="468000"/>
          </a:xfrm>
          <a:prstGeom prst="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 お申し込み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インターネット申込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のみ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5889856" y="1985757"/>
            <a:ext cx="432048" cy="422569"/>
          </a:xfrm>
          <a:prstGeom prst="down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1210" y="2437531"/>
            <a:ext cx="11461638" cy="468000"/>
          </a:xfrm>
          <a:prstGeom prst="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 開講前のご案内（プレメール）送付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2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開講日の約</a:t>
            </a:r>
            <a:r>
              <a:rPr lang="en-US" altLang="ja-JP" sz="2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1</a:t>
            </a:r>
            <a:r>
              <a:rPr lang="ja-JP" altLang="en-US" sz="2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か月前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予定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9231" y="3386510"/>
            <a:ext cx="11442699" cy="468000"/>
          </a:xfrm>
          <a:prstGeom prst="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marL="363538" indent="-363538">
              <a:spcAft>
                <a:spcPts val="600"/>
              </a:spcAft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 開講通知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（講習受講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URL､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ログイン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ID､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パスワード）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のメール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送付（</a:t>
            </a:r>
            <a:r>
              <a:rPr lang="ja-JP" altLang="en-US" sz="2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開講日の前営業日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）予定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7368" y="4335487"/>
            <a:ext cx="11404562" cy="468000"/>
          </a:xfrm>
          <a:prstGeom prst="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 講習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受講（オンライン）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講習期間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は、講習ごとに異なります。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7368" y="5625326"/>
            <a:ext cx="5477288" cy="892552"/>
          </a:xfrm>
          <a:prstGeom prst="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4037013" indent="-4037013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 検定試験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実施（会場）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037013" indent="-4037013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検定試験日は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、講習ごとに異なります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下矢印 14"/>
          <p:cNvSpPr/>
          <p:nvPr/>
        </p:nvSpPr>
        <p:spPr>
          <a:xfrm>
            <a:off x="3071664" y="4865015"/>
            <a:ext cx="432048" cy="758185"/>
          </a:xfrm>
          <a:prstGeom prst="down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下矢印 16"/>
          <p:cNvSpPr/>
          <p:nvPr/>
        </p:nvSpPr>
        <p:spPr>
          <a:xfrm>
            <a:off x="5884658" y="3883715"/>
            <a:ext cx="432048" cy="422569"/>
          </a:xfrm>
          <a:prstGeom prst="down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下矢印 17"/>
          <p:cNvSpPr/>
          <p:nvPr/>
        </p:nvSpPr>
        <p:spPr>
          <a:xfrm>
            <a:off x="5884656" y="2934736"/>
            <a:ext cx="432048" cy="422569"/>
          </a:xfrm>
          <a:prstGeom prst="down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341578" y="5623200"/>
            <a:ext cx="5477288" cy="892552"/>
          </a:xfrm>
          <a:prstGeom prst="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4037013" indent="-4037013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⑥ 修了証明シールの交付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037013" indent="-4037013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オンライン講習終了後に発送します。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下矢印 18"/>
          <p:cNvSpPr/>
          <p:nvPr/>
        </p:nvSpPr>
        <p:spPr>
          <a:xfrm>
            <a:off x="8864198" y="4884067"/>
            <a:ext cx="432048" cy="739133"/>
          </a:xfrm>
          <a:prstGeom prst="down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71688" y="5013176"/>
            <a:ext cx="2232000" cy="307777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2000" dirty="0" smtClean="0"/>
              <a:t>《</a:t>
            </a:r>
            <a:r>
              <a:rPr kumimoji="1" lang="ja-JP" altLang="en-US" sz="2000" dirty="0" smtClean="0"/>
              <a:t>資格講習の場合</a:t>
            </a:r>
            <a:r>
              <a:rPr kumimoji="1" lang="en-US" altLang="ja-JP" sz="2000" dirty="0" smtClean="0"/>
              <a:t>》</a:t>
            </a:r>
            <a:endParaRPr kumimoji="1" lang="ja-JP" altLang="en-US" sz="2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964222" y="5026797"/>
            <a:ext cx="2232000" cy="307777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2000" dirty="0" smtClean="0"/>
              <a:t>《</a:t>
            </a:r>
            <a:r>
              <a:rPr lang="ja-JP" altLang="en-US" sz="2000" dirty="0"/>
              <a:t>義務</a:t>
            </a:r>
            <a:r>
              <a:rPr kumimoji="1" lang="ja-JP" altLang="en-US" sz="2000" dirty="0" smtClean="0"/>
              <a:t>講習の場合</a:t>
            </a:r>
            <a:r>
              <a:rPr kumimoji="1" lang="en-US" altLang="ja-JP" sz="2000" dirty="0" smtClean="0"/>
              <a:t>》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6007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580-02B2-4228-BB5A-1D5A29563A28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9231" y="1484784"/>
            <a:ext cx="11473298" cy="5256584"/>
          </a:xfrm>
          <a:ln>
            <a:noFill/>
          </a:ln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ja-JP" altLang="en-US" sz="3200" b="1" dirty="0" err="1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ー</a:t>
            </a:r>
            <a:r>
              <a:rPr lang="ja-JP" altLang="en-US" sz="3200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en-US" sz="3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お申込み</a:t>
            </a:r>
            <a:endParaRPr lang="en-US" altLang="ja-JP" sz="3200" b="1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179388" lvl="1" indent="0">
              <a:spcBef>
                <a:spcPts val="1200"/>
              </a:spcBef>
              <a:buNone/>
            </a:pPr>
            <a:r>
              <a:rPr lang="ja-JP" altLang="en-US" sz="24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〇 お申し込み期間は、講習ごとに異なるため、講習案内書で内容をご確認ください。</a:t>
            </a:r>
            <a:endParaRPr lang="en-US" altLang="ja-JP" b="1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355600" lvl="1" indent="0">
              <a:spcBef>
                <a:spcPts val="1200"/>
              </a:spcBef>
              <a:buNone/>
            </a:pPr>
            <a:r>
              <a:rPr lang="ja-JP" altLang="en-US" sz="2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・お申し込み</a:t>
            </a:r>
            <a:r>
              <a:rPr lang="ja-JP" altLang="en-US" sz="2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はインターネットでの受付に限定しております</a:t>
            </a:r>
            <a:r>
              <a:rPr lang="ja-JP" altLang="en-US" sz="2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。</a:t>
            </a:r>
            <a:endParaRPr lang="en-US" altLang="ja-JP" sz="22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3888" lvl="1" indent="-268288">
              <a:spcBef>
                <a:spcPts val="1200"/>
              </a:spcBef>
              <a:buNone/>
            </a:pPr>
            <a:r>
              <a:rPr lang="ja-JP" altLang="en-US" sz="2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</a:t>
            </a:r>
            <a:r>
              <a:rPr lang="ja-JP" altLang="en-US" sz="2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お申込</a:t>
            </a:r>
            <a:r>
              <a:rPr lang="ja-JP" altLang="en-US" sz="2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時に受講・受検者</a:t>
            </a:r>
            <a:r>
              <a:rPr lang="ja-JP" altLang="en-US" sz="2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様ご本人の</a:t>
            </a:r>
            <a:r>
              <a:rPr lang="ja-JP" altLang="en-US" sz="2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メールアドレスの登録が必須となります</a:t>
            </a:r>
            <a:r>
              <a:rPr lang="ja-JP" altLang="en-US" sz="2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。</a:t>
            </a:r>
            <a:endParaRPr lang="en-US" altLang="ja-JP" sz="22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3888" lvl="1" indent="-268288">
              <a:spcBef>
                <a:spcPts val="1200"/>
              </a:spcBef>
              <a:buNone/>
            </a:pPr>
            <a:r>
              <a:rPr lang="ja-JP" altLang="en-US" sz="2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</a:t>
            </a:r>
            <a:r>
              <a:rPr lang="ja-JP" altLang="en-US" sz="2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ワンタイムパスコードによる二段階認証</a:t>
            </a:r>
            <a:r>
              <a:rPr lang="en-US" altLang="ja-JP" sz="2200" b="1" baseline="300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※</a:t>
            </a:r>
            <a:r>
              <a:rPr lang="ja-JP" altLang="en-US" sz="2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を導入いたしますので、必ず受講者本人のメールアドレスをご登録ください</a:t>
            </a:r>
            <a:r>
              <a:rPr lang="ja-JP" altLang="en-US" sz="2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。</a:t>
            </a:r>
            <a:endParaRPr lang="en-US" altLang="ja-JP" sz="22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955675" lvl="1" indent="-234950">
              <a:spcBef>
                <a:spcPts val="0"/>
              </a:spcBef>
              <a:buNone/>
            </a:pPr>
            <a:r>
              <a:rPr lang="en-US" altLang="ja-JP" sz="20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※ID</a:t>
            </a:r>
            <a:r>
              <a:rPr lang="ja-JP" altLang="en-US" sz="20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</a:t>
            </a:r>
            <a:r>
              <a:rPr lang="en-US" altLang="ja-JP" sz="20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PW</a:t>
            </a:r>
            <a:r>
              <a:rPr lang="ja-JP" altLang="en-US" sz="20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を入力後、登録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したメールアドレス宛</a:t>
            </a:r>
            <a:r>
              <a:rPr lang="ja-JP" altLang="en-US" sz="20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にワンタイムパスコードがシステムより自動送信され、このワンタイムパスコードを入力するとログインが可能。</a:t>
            </a:r>
            <a:endParaRPr lang="en-US" altLang="ja-JP" sz="20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3888" lvl="1" indent="-268288">
              <a:spcBef>
                <a:spcPts val="1200"/>
              </a:spcBef>
              <a:buNone/>
            </a:pPr>
            <a:r>
              <a:rPr lang="ja-JP" altLang="en-US" sz="2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・法定資格講習では、</a:t>
            </a:r>
            <a:r>
              <a:rPr lang="ja-JP" altLang="en-US" sz="2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オンライン講習の受講完了の後、会場</a:t>
            </a:r>
            <a:r>
              <a:rPr lang="ja-JP" altLang="en-US" sz="2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に集合して</a:t>
            </a:r>
            <a:r>
              <a:rPr lang="ja-JP" altLang="en-US" sz="2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実施する検定試験があります</a:t>
            </a:r>
            <a:r>
              <a:rPr lang="ja-JP" altLang="en-US" sz="2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。希望する試験会場の</a:t>
            </a:r>
            <a:r>
              <a:rPr lang="ja-JP" altLang="en-US" sz="2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定員</a:t>
            </a:r>
            <a:r>
              <a:rPr lang="ja-JP" altLang="en-US" sz="2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に達したときや、会場人数</a:t>
            </a:r>
            <a:r>
              <a:rPr lang="ja-JP" altLang="en-US" sz="2200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に制限を設けて</a:t>
            </a:r>
            <a:r>
              <a:rPr lang="ja-JP" altLang="en-US" sz="2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いるときは、該当の検定会場にお申込みすることはできません。</a:t>
            </a:r>
            <a:endParaRPr lang="en-US" altLang="ja-JP" sz="8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69231" y="125760"/>
            <a:ext cx="1145353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u="sng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①</a:t>
            </a:r>
            <a:r>
              <a:rPr lang="en-US" altLang="ja-JP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en-US" sz="3600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お申込み</a:t>
            </a:r>
          </a:p>
        </p:txBody>
      </p:sp>
    </p:spTree>
    <p:extLst>
      <p:ext uri="{BB962C8B-B14F-4D97-AF65-F5344CB8AC3E}">
        <p14:creationId xmlns:p14="http://schemas.microsoft.com/office/powerpoint/2010/main" val="202719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5360" y="125760"/>
            <a:ext cx="11521280" cy="1143000"/>
          </a:xfrm>
        </p:spPr>
        <p:txBody>
          <a:bodyPr>
            <a:normAutofit/>
          </a:bodyPr>
          <a:lstStyle/>
          <a:p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②</a:t>
            </a:r>
            <a:r>
              <a:rPr lang="en-US" altLang="ja-JP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en-US" sz="3600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開講前のご案内プレメール送付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580-02B2-4228-BB5A-1D5A29563A28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5360" y="1484784"/>
            <a:ext cx="11521280" cy="5112568"/>
          </a:xfrm>
          <a:ln>
            <a:noFill/>
          </a:ln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ja-JP" altLang="en-US" sz="3200" b="1" dirty="0" err="1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ー</a:t>
            </a:r>
            <a:r>
              <a:rPr lang="ja-JP" altLang="en-US" sz="3200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開講のご案内をメールにて事前にお知らせします。</a:t>
            </a:r>
            <a:endParaRPr lang="en-US" altLang="ja-JP" sz="3200" b="1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ja-JP" altLang="en-US" sz="600" b="1" dirty="0"/>
              <a:t>　</a:t>
            </a:r>
            <a:endParaRPr lang="en-US" altLang="ja-JP" sz="600" b="1" dirty="0"/>
          </a:p>
          <a:p>
            <a:pPr marL="457200" lvl="1" indent="0">
              <a:buNone/>
            </a:pPr>
            <a:endParaRPr lang="en-US" altLang="ja-JP" sz="200" b="1" dirty="0"/>
          </a:p>
          <a:p>
            <a:pPr marL="627063" lvl="2" indent="-271463">
              <a:spcAft>
                <a:spcPts val="600"/>
              </a:spcAft>
              <a:buNone/>
            </a:pP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・申込時にご登録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いただいたメールアドレス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（受講者様個人）あてに、プレメールをお送りいたします。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（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開講日の</a:t>
            </a:r>
            <a:r>
              <a:rPr lang="ja-JP" alt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約</a:t>
            </a:r>
            <a:r>
              <a:rPr lang="en-US" altLang="ja-JP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1</a:t>
            </a:r>
            <a:r>
              <a:rPr lang="ja-JP" alt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か月前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）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予定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271463">
              <a:buNone/>
            </a:pP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・差出人予定のメールアドレス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は、資格講習の場合が「</a:t>
            </a:r>
            <a:r>
              <a:rPr lang="en-US" altLang="ja-JP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shikaku@khk.or.jp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」に、義務講習の場合が「</a:t>
            </a:r>
            <a:r>
              <a:rPr lang="en-US" altLang="ja-JP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gimu@khk.or.jp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」になる予定です。</a:t>
            </a:r>
            <a:endParaRPr lang="en-US" altLang="ja-JP" sz="6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1076325" lvl="2" indent="-265113">
              <a:buNone/>
            </a:pPr>
            <a:r>
              <a:rPr lang="en-US" altLang="ja-JP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※</a:t>
            </a:r>
            <a:r>
              <a:rPr lang="ja-JP" altLang="en-US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メールが届かない（その旨</a:t>
            </a:r>
            <a:r>
              <a:rPr lang="en-US" altLang="ja-JP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KHK</a:t>
            </a:r>
            <a:r>
              <a:rPr lang="ja-JP" altLang="en-US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から確認の連絡もない）場合は</a:t>
            </a:r>
            <a:r>
              <a:rPr lang="ja-JP" altLang="en-US" sz="2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、開講日の</a:t>
            </a:r>
            <a:r>
              <a:rPr lang="en-US" altLang="ja-JP" sz="2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3</a:t>
            </a:r>
            <a:r>
              <a:rPr lang="ja-JP" altLang="en-US" sz="2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週間前までに</a:t>
            </a:r>
            <a:r>
              <a:rPr lang="ja-JP" altLang="en-US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以下の連絡先にお問合せ下さい。</a:t>
            </a:r>
            <a:endParaRPr lang="en-US" altLang="ja-JP" sz="22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1430338" lvl="2" indent="-265113">
              <a:buNone/>
            </a:pPr>
            <a:endParaRPr lang="en-US" altLang="ja-JP" sz="200" dirty="0">
              <a:solidFill>
                <a:srgbClr val="FF0000"/>
              </a:solidFill>
            </a:endParaRPr>
          </a:p>
          <a:p>
            <a:pPr marL="1430338" lvl="2" indent="-708025">
              <a:buNone/>
            </a:pPr>
            <a:endParaRPr lang="en-US" altLang="ja-JP" sz="600" dirty="0"/>
          </a:p>
          <a:p>
            <a:pPr marL="1430338" lvl="2" indent="-352425">
              <a:buNone/>
            </a:pP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＜問合せ先＞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1430338" lvl="2" indent="-352425">
              <a:buNone/>
            </a:pP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高圧ガス保安協会 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試験・教育事業部門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en-US" altLang="ja-JP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E-mail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：</a:t>
            </a:r>
            <a:r>
              <a:rPr lang="en-US" altLang="ja-JP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edu@khk.or.jp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730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5360" y="125760"/>
            <a:ext cx="11521280" cy="1143000"/>
          </a:xfrm>
        </p:spPr>
        <p:txBody>
          <a:bodyPr>
            <a:noAutofit/>
          </a:bodyPr>
          <a:lstStyle/>
          <a:p>
            <a:pPr marL="450850" indent="-450850" algn="l"/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③</a:t>
            </a:r>
            <a:r>
              <a:rPr lang="ja-JP" altLang="en-US" sz="3600" b="1" u="non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3600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開講通知</a:t>
            </a:r>
            <a:r>
              <a:rPr lang="ja-JP" altLang="en-US" sz="2800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（講習受講ログイン</a:t>
            </a:r>
            <a:r>
              <a:rPr lang="en-US" altLang="ja-JP" sz="2800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URL､</a:t>
            </a:r>
            <a:r>
              <a:rPr lang="ja-JP" altLang="en-US" sz="2800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ログイン</a:t>
            </a:r>
            <a:r>
              <a:rPr lang="en-US" altLang="ja-JP" sz="2800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ID､</a:t>
            </a:r>
            <a:r>
              <a:rPr lang="ja-JP" altLang="en-US" sz="2800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パスワード）</a:t>
            </a:r>
            <a:r>
              <a:rPr lang="ja-JP" altLang="en-US" sz="3600" b="1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のメール送付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580-02B2-4228-BB5A-1D5A29563A28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5360" y="1484785"/>
            <a:ext cx="11521280" cy="5030967"/>
          </a:xfrm>
          <a:ln>
            <a:noFill/>
          </a:ln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altLang="ja-JP" sz="900" b="1" dirty="0"/>
          </a:p>
          <a:p>
            <a:pPr marL="0" lvl="1" indent="0">
              <a:buNone/>
            </a:pPr>
            <a:r>
              <a:rPr lang="ja-JP" altLang="en-US" sz="3200" b="1" dirty="0" err="1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ー</a:t>
            </a:r>
            <a:r>
              <a:rPr lang="ja-JP" altLang="en-US" sz="3200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受講に必要な情報を通知いたします。</a:t>
            </a:r>
            <a:r>
              <a:rPr lang="en-US" altLang="ja-JP" sz="3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(</a:t>
            </a:r>
            <a:r>
              <a:rPr lang="ja-JP" altLang="en-US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開講日の前営業日</a:t>
            </a:r>
            <a:r>
              <a:rPr lang="en-US" altLang="ja-JP" sz="3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)</a:t>
            </a:r>
            <a:endParaRPr lang="en-US" altLang="ja-JP" sz="3200" b="1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lvl="2" indent="-787400">
              <a:buNone/>
            </a:pP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 ログイン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URL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（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㈱デジタル・ナレッジが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提供する配信サイト）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lvl="2" indent="-787400">
              <a:buNone/>
            </a:pP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 ログイン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ID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及びパスワード（受講者様各人固有のもの）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8650" lvl="2" indent="-273050">
              <a:buNone/>
            </a:pP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・差出人予定のメールアドレス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は、資格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講習の場合が「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shikaku@khk.or.jp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」、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義務講習の場合が「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gimu@khk.or.jp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」です。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lvl="2"/>
            <a:endParaRPr lang="en-US" altLang="ja-JP" sz="1000" dirty="0">
              <a:solidFill>
                <a:srgbClr val="FF0000"/>
              </a:solidFill>
            </a:endParaRPr>
          </a:p>
          <a:p>
            <a:pPr marL="1076325" lvl="2" indent="-265113">
              <a:buNone/>
            </a:pPr>
            <a:r>
              <a:rPr lang="en-US" altLang="ja-JP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※</a:t>
            </a:r>
            <a:r>
              <a:rPr lang="ja-JP" altLang="en-US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メールが届かない（その旨</a:t>
            </a:r>
            <a:r>
              <a:rPr lang="en-US" altLang="ja-JP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KHK</a:t>
            </a:r>
            <a:r>
              <a:rPr lang="ja-JP" altLang="en-US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から確認の連絡もない）場合は</a:t>
            </a:r>
            <a:r>
              <a:rPr lang="ja-JP" altLang="en-US" sz="2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、速やかに以下</a:t>
            </a:r>
            <a:r>
              <a:rPr lang="ja-JP" altLang="en-US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の連絡先にお問合せ下さい。</a:t>
            </a:r>
            <a:endParaRPr lang="en-US" altLang="ja-JP" sz="22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1430338" lvl="2" indent="-352425">
              <a:buNone/>
            </a:pPr>
            <a:endParaRPr lang="en-US" altLang="ja-JP" sz="200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1430338" lvl="2" indent="-352425">
              <a:buNone/>
            </a:pP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＜問合せ先＞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1430338" lvl="2" indent="-352425">
              <a:buNone/>
            </a:pP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高圧ガス保安協会試験・教育事業部門　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E-mail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：</a:t>
            </a:r>
            <a:r>
              <a:rPr lang="en-US" altLang="ja-JP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edu@khk.or.jp</a:t>
            </a:r>
            <a:endParaRPr lang="en-US" altLang="ja-JP" sz="200" dirty="0">
              <a:solidFill>
                <a:srgbClr val="FF0000"/>
              </a:solidFill>
            </a:endParaRPr>
          </a:p>
          <a:p>
            <a:pPr marL="1430338" lvl="2" indent="-708025">
              <a:buNone/>
            </a:pPr>
            <a:endParaRPr lang="en-US" altLang="ja-JP" sz="1100" dirty="0"/>
          </a:p>
        </p:txBody>
      </p:sp>
    </p:spTree>
    <p:extLst>
      <p:ext uri="{BB962C8B-B14F-4D97-AF65-F5344CB8AC3E}">
        <p14:creationId xmlns:p14="http://schemas.microsoft.com/office/powerpoint/2010/main" val="39761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580-02B2-4228-BB5A-1D5A29563A28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5360" y="1700808"/>
            <a:ext cx="11557424" cy="4032448"/>
          </a:xfrm>
          <a:ln>
            <a:noFill/>
          </a:ln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ja-JP" altLang="en-US" sz="3200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ー 受講期間・ログイン等</a:t>
            </a:r>
            <a:endParaRPr lang="en-US" altLang="ja-JP" sz="3200" b="1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179388" lvl="1" indent="0">
              <a:spcBef>
                <a:spcPts val="1200"/>
              </a:spcBef>
              <a:buNone/>
            </a:pP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〇 </a:t>
            </a:r>
            <a:r>
              <a:rPr lang="ja-JP" altLang="en-US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受講期間は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、講習ごとに異なるため</a:t>
            </a:r>
            <a:r>
              <a:rPr lang="ja-JP" altLang="en-US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、講習案内書でご確認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ください</a:t>
            </a:r>
            <a:endParaRPr lang="en-US" altLang="ja-JP" b="1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355600" lvl="2" indent="0">
              <a:spcBef>
                <a:spcPts val="1200"/>
              </a:spcBef>
              <a:buNone/>
            </a:pP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・期間中、ログイン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が可能です。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355600" lvl="2" indent="0">
              <a:spcBef>
                <a:spcPts val="1200"/>
              </a:spcBef>
              <a:buNone/>
            </a:pP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・通知した</a:t>
            </a:r>
            <a:r>
              <a:rPr lang="en-US" altLang="ja-JP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ID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パスワード及びワンタイムパスコードにて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ログイン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してください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。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3888" lvl="2" indent="-268288">
              <a:spcBef>
                <a:spcPts val="1200"/>
              </a:spcBef>
              <a:buNone/>
            </a:pP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・期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間中は、基本的に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毎日の受講および繰り返し受講が可能です。受講者様のご都合に合わせた受講が可能です。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355600" lvl="2" indent="0">
              <a:spcBef>
                <a:spcPts val="1200"/>
              </a:spcBef>
              <a:buNone/>
            </a:pP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　ただし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、メンテナンス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期間を除きます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。メンテナンス期間は別途ご案内します。</a:t>
            </a:r>
            <a:endParaRPr lang="en-US" altLang="ja-JP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355600" lvl="2" indent="0">
              <a:spcBef>
                <a:spcPts val="1200"/>
              </a:spcBef>
              <a:buNone/>
            </a:pPr>
            <a:endParaRPr lang="en-US" altLang="ja-JP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35360" y="125760"/>
            <a:ext cx="115212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u="sng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27063" indent="-627063"/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④</a:t>
            </a:r>
            <a:r>
              <a:rPr lang="en-US" altLang="ja-JP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en-US" sz="3600" b="1" u="none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講習受講（受講に</a:t>
            </a:r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あたって</a:t>
            </a:r>
            <a:r>
              <a:rPr lang="en-US" altLang="ja-JP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(1)</a:t>
            </a:r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）</a:t>
            </a:r>
            <a:endParaRPr lang="ja-JP" altLang="en-US" sz="3600" b="1" u="none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56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580-02B2-4228-BB5A-1D5A29563A28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5360" y="1340768"/>
            <a:ext cx="11531816" cy="5373215"/>
          </a:xfrm>
          <a:ln>
            <a:noFill/>
          </a:ln>
        </p:spPr>
        <p:txBody>
          <a:bodyPr>
            <a:noAutofit/>
          </a:bodyPr>
          <a:lstStyle/>
          <a:p>
            <a:pPr marL="914400" lvl="2" indent="0">
              <a:buNone/>
            </a:pPr>
            <a:endParaRPr lang="en-US" altLang="ja-JP" sz="800" dirty="0"/>
          </a:p>
          <a:p>
            <a:pPr marL="531813" lvl="1" indent="-531813">
              <a:spcBef>
                <a:spcPts val="400"/>
              </a:spcBef>
              <a:buNone/>
            </a:pPr>
            <a:r>
              <a:rPr lang="ja-JP" altLang="en-US" sz="3200" b="1" dirty="0" err="1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ー</a:t>
            </a:r>
            <a:r>
              <a:rPr lang="ja-JP" altLang="en-US" sz="3200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en-US" sz="3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講習は、それぞれ以下の定められた科目及び時間を受講いただきます</a:t>
            </a:r>
            <a:r>
              <a:rPr lang="ja-JP" altLang="en-US" sz="32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（一部科目免除者は除く）</a:t>
            </a:r>
            <a:r>
              <a:rPr lang="ja-JP" altLang="en-US" sz="32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。</a:t>
            </a:r>
            <a:endParaRPr lang="en-US" altLang="ja-JP" sz="500" b="1" dirty="0"/>
          </a:p>
          <a:p>
            <a:pPr marL="627063" lvl="2" indent="-271463">
              <a:buNone/>
            </a:pPr>
            <a:endParaRPr lang="en-US" altLang="ja-JP" sz="7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627063">
              <a:buNone/>
            </a:pPr>
            <a:r>
              <a:rPr lang="ja-JP" altLang="en-US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＜資格講習＞</a:t>
            </a:r>
            <a:endParaRPr lang="en-US" altLang="ja-JP" b="1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627063">
              <a:buNone/>
            </a:pPr>
            <a:r>
              <a:rPr lang="ja-JP" altLang="en-US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（</a:t>
            </a:r>
            <a:r>
              <a:rPr lang="ja-JP" altLang="en-US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例）乙種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化学・機械、丙種化学</a:t>
            </a:r>
            <a:r>
              <a:rPr lang="ja-JP" altLang="en-US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特別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、丙種化学液</a:t>
            </a:r>
            <a:r>
              <a:rPr lang="ja-JP" altLang="en-US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石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、第二種冷凍</a:t>
            </a:r>
            <a:r>
              <a:rPr lang="ja-JP" altLang="en-US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機械</a:t>
            </a:r>
            <a:endParaRPr lang="en-US" altLang="ja-JP" b="1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984250" lvl="2" indent="-360363">
              <a:buNone/>
            </a:pP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⇒「法令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（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7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時間以上） 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」「学識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（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7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時間以上） 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」「保安管理技術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（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7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時間以上） 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」の</a:t>
            </a:r>
            <a:r>
              <a:rPr lang="en-US" altLang="ja-JP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3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科目について、合計</a:t>
            </a:r>
            <a:r>
              <a:rPr lang="en-US" altLang="ja-JP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21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時間以上の動画教材の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視聴</a:t>
            </a:r>
            <a:endParaRPr lang="en-US" altLang="ja-JP" sz="600" b="1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627063">
              <a:buNone/>
            </a:pPr>
            <a:r>
              <a:rPr lang="ja-JP" altLang="en-US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（例）第三種</a:t>
            </a:r>
            <a:r>
              <a:rPr lang="ja-JP" altLang="en-US" b="1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冷凍</a:t>
            </a:r>
            <a:r>
              <a:rPr lang="ja-JP" altLang="en-US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機械、第一種販売、第二種販売、業務主任者の代理者</a:t>
            </a:r>
            <a:endParaRPr lang="en-US" altLang="ja-JP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984250" lvl="2" indent="-360363">
              <a:buNone/>
            </a:pP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⇒「法令（</a:t>
            </a:r>
            <a:r>
              <a:rPr lang="en-US" altLang="ja-JP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7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時間以上）」「保安管理技術（</a:t>
            </a:r>
            <a:r>
              <a:rPr lang="en-US" altLang="ja-JP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14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時間以上）」の</a:t>
            </a:r>
            <a:r>
              <a:rPr lang="en-US" altLang="ja-JP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2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科目について、合計</a:t>
            </a:r>
            <a:r>
              <a:rPr lang="en-US" altLang="ja-JP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21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時間以上の動画教材の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視聴</a:t>
            </a:r>
            <a:endParaRPr lang="en-US" altLang="ja-JP" sz="7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271463">
              <a:buNone/>
            </a:pP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・なお、おおよそ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1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時間の講義を視聴した後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に、そこまでの内容を確認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する確認テストに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お答えいただきます。（</a:t>
            </a:r>
            <a:r>
              <a:rPr lang="ja-JP" alt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正解・不正解は講習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完了や検定試験の合否に関係ありません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）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35360" y="125760"/>
            <a:ext cx="115212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u="sng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27063" indent="-627063"/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④</a:t>
            </a:r>
            <a:r>
              <a:rPr lang="en-US" altLang="ja-JP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en-US" sz="3600" b="1" u="none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講習受講（受講に</a:t>
            </a:r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あたって</a:t>
            </a:r>
            <a:r>
              <a:rPr lang="en-US" altLang="ja-JP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(2)</a:t>
            </a:r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）</a:t>
            </a:r>
            <a:endParaRPr lang="ja-JP" altLang="en-US" sz="3600" b="1" u="none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11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55580-02B2-4228-BB5A-1D5A29563A28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5360" y="1484785"/>
            <a:ext cx="11531816" cy="5373215"/>
          </a:xfrm>
          <a:ln>
            <a:noFill/>
          </a:ln>
        </p:spPr>
        <p:txBody>
          <a:bodyPr>
            <a:noAutofit/>
          </a:bodyPr>
          <a:lstStyle/>
          <a:p>
            <a:pPr marL="914400" lvl="2" indent="0">
              <a:buNone/>
            </a:pPr>
            <a:endParaRPr lang="en-US" altLang="ja-JP" sz="800" dirty="0"/>
          </a:p>
          <a:p>
            <a:pPr marL="531813" lvl="1" indent="-531813">
              <a:buNone/>
            </a:pPr>
            <a:r>
              <a:rPr lang="ja-JP" altLang="en-US" sz="2400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＜義務講習＞</a:t>
            </a:r>
            <a:endParaRPr lang="en-US" altLang="ja-JP" sz="2400" b="1" dirty="0" smtClean="0"/>
          </a:p>
          <a:p>
            <a:pPr marL="627063" lvl="2" indent="-271463">
              <a:buNone/>
            </a:pPr>
            <a:endParaRPr lang="en-US" altLang="ja-JP" sz="7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627063">
              <a:buNone/>
            </a:pPr>
            <a:r>
              <a:rPr lang="ja-JP" altLang="en-US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（例</a:t>
            </a:r>
            <a:r>
              <a:rPr lang="ja-JP" altLang="en-US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）保安係員（一般）、保安係員（ＬＰ）</a:t>
            </a:r>
            <a:endParaRPr lang="en-US" altLang="ja-JP" b="1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984250" lvl="2" indent="-360363">
              <a:buNone/>
            </a:pP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⇒「法令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（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3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時間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以上） 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」「学識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（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4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時間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以上） 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」「保安管理技術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（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7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時間以上） 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」の</a:t>
            </a:r>
            <a:r>
              <a:rPr lang="en-US" altLang="ja-JP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3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科目について、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合計</a:t>
            </a:r>
            <a:r>
              <a:rPr lang="en-US" altLang="ja-JP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14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時間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以上の動画教材の視聴</a:t>
            </a:r>
            <a:endParaRPr lang="en-US" altLang="ja-JP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271463">
              <a:buNone/>
            </a:pPr>
            <a:endParaRPr lang="en-US" altLang="ja-JP" sz="600" b="1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627063">
              <a:buNone/>
            </a:pPr>
            <a:r>
              <a:rPr lang="ja-JP" altLang="en-US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（例</a:t>
            </a:r>
            <a:r>
              <a:rPr lang="ja-JP" altLang="en-US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）</a:t>
            </a:r>
            <a:r>
              <a:rPr lang="ja-JP" altLang="en-US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液化石油ガス設備士再</a:t>
            </a:r>
            <a:r>
              <a:rPr lang="en-US" altLang="ja-JP" b="1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※</a:t>
            </a:r>
            <a:endParaRPr lang="en-US" altLang="ja-JP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984250" lvl="2" indent="-360363">
              <a:buNone/>
            </a:pP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⇒「供給設備及び消費設備の保安に関する法令（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2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時間以上）」「液化石油ガス設備工事に必要な高度の知識及び技能（</a:t>
            </a:r>
            <a:r>
              <a:rPr lang="en-US" altLang="ja-JP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5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時間以上）」の</a:t>
            </a:r>
            <a:r>
              <a:rPr lang="en-US" altLang="ja-JP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2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科目について、合計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7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時間以上の動画教材の視聴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984250" lvl="2" indent="-360363">
              <a:buNone/>
            </a:pPr>
            <a:r>
              <a:rPr lang="en-US" altLang="ja-JP" sz="20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※</a:t>
            </a:r>
            <a:r>
              <a:rPr lang="ja-JP" altLang="en-US" sz="20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液化石油ガス設備士再講習のオンライン講習は、令和</a:t>
            </a:r>
            <a:r>
              <a:rPr lang="en-US" altLang="ja-JP" sz="20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5</a:t>
            </a:r>
            <a:r>
              <a:rPr lang="ja-JP" altLang="en-US" sz="2000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年度から開始になります。</a:t>
            </a:r>
            <a:endParaRPr lang="en-US" altLang="ja-JP" sz="20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271463">
              <a:buNone/>
            </a:pPr>
            <a:endParaRPr lang="en-US" altLang="ja-JP" sz="700" dirty="0" smtClean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pPr marL="627063" lvl="2" indent="-271463">
              <a:buNone/>
            </a:pP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・なお、おおよそ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1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時間の講義を視聴した後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に、そこまでの内容を確認</a:t>
            </a:r>
            <a:r>
              <a:rPr lang="ja-JP" altLang="en-US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する確認テストに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お答えいただきます。（</a:t>
            </a:r>
            <a:r>
              <a:rPr lang="ja-JP" alt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正解・不正解は講習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完了に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関係ありません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）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35360" y="125760"/>
            <a:ext cx="115212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u="sng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27063" indent="-627063"/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④</a:t>
            </a:r>
            <a:r>
              <a:rPr lang="en-US" altLang="ja-JP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ja-JP" altLang="en-US" sz="3600" b="1" u="none" dirty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講習受講（受講に</a:t>
            </a:r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あたって</a:t>
            </a:r>
            <a:r>
              <a:rPr lang="en-US" altLang="ja-JP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(3)</a:t>
            </a:r>
            <a:r>
              <a:rPr lang="ja-JP" altLang="en-US" sz="3600" b="1" u="none" dirty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）</a:t>
            </a:r>
            <a:endParaRPr lang="ja-JP" altLang="en-US" sz="3600" b="1" u="none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82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219A52AFEBC4144BB95BC4CB528B47E" ma:contentTypeVersion="2" ma:contentTypeDescription="新しいドキュメントを作成します。" ma:contentTypeScope="" ma:versionID="1463d49e7bf82eb35d7014813ba6f6ff">
  <xsd:schema xmlns:xsd="http://www.w3.org/2001/XMLSchema" xmlns:xs="http://www.w3.org/2001/XMLSchema" xmlns:p="http://schemas.microsoft.com/office/2006/metadata/properties" xmlns:ns2="accad96b-7cc4-441a-bc99-d5377a8267cb" targetNamespace="http://schemas.microsoft.com/office/2006/metadata/properties" ma:root="true" ma:fieldsID="64b88e85ef8a8320b125c14b85ff027e" ns2:_="">
    <xsd:import namespace="accad96b-7cc4-441a-bc99-d5377a8267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ad96b-7cc4-441a-bc99-d5377a8267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0E9131-CD44-477E-8D9B-6C080A3C86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cad96b-7cc4-441a-bc99-d5377a8267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9F06E5-AAC0-472D-AA5C-DCD6B4EC3A4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accad96b-7cc4-441a-bc99-d5377a8267cb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5100303-479A-4C16-AD39-CACACD2149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5547</TotalTime>
  <Words>1845</Words>
  <Application>Microsoft Office PowerPoint</Application>
  <PresentationFormat>ワイド画面</PresentationFormat>
  <Paragraphs>168</Paragraphs>
  <Slides>13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ＭＳ Ｐゴシック</vt:lpstr>
      <vt:lpstr>メイリオ</vt:lpstr>
      <vt:lpstr>Arial</vt:lpstr>
      <vt:lpstr>Calibri</vt:lpstr>
      <vt:lpstr>Office ​​テーマ</vt:lpstr>
      <vt:lpstr>オンライン講習受講の流れ</vt:lpstr>
      <vt:lpstr>はじめに（講習会のご案内）</vt:lpstr>
      <vt:lpstr>オンライン講習の流れ（概要）</vt:lpstr>
      <vt:lpstr>PowerPoint プレゼンテーション</vt:lpstr>
      <vt:lpstr>② 開講前のご案内プレメール送付</vt:lpstr>
      <vt:lpstr>③ 開講通知（講習受講ログインURL､ログインID､パスワード）のメール送付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⑥ 修了証明シールの交付（義務講習限定）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高圧ガス保安協会 役員会</dc:title>
  <dc:creator>user</dc:creator>
  <cp:lastModifiedBy>Windows ユーザー</cp:lastModifiedBy>
  <cp:revision>284</cp:revision>
  <cp:lastPrinted>2022-04-07T10:35:00Z</cp:lastPrinted>
  <dcterms:created xsi:type="dcterms:W3CDTF">2016-08-23T01:52:15Z</dcterms:created>
  <dcterms:modified xsi:type="dcterms:W3CDTF">2022-04-07T11:09:17Z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0x010100E219A52AFEBC4144BB95BC4CB528B47E</vt:lpwstr>
  </property>
</Properties>
</file>