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9" r:id="rId6"/>
    <p:sldId id="268" r:id="rId7"/>
    <p:sldId id="259" r:id="rId8"/>
    <p:sldId id="271" r:id="rId9"/>
    <p:sldId id="272" r:id="rId10"/>
    <p:sldId id="267" r:id="rId11"/>
    <p:sldId id="270" r:id="rId1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木場 遥香" initials="木場" lastIdx="3" clrIdx="0">
    <p:extLst>
      <p:ext uri="{19B8F6BF-5375-455C-9EA6-DF929625EA0E}">
        <p15:presenceInfo xmlns:p15="http://schemas.microsoft.com/office/powerpoint/2012/main" userId="S::koba@netlearning.co.jp::72d268e9-faa4-4d24-8e4c-eb7064ee8b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A72A83-E48F-4A3A-A106-3C83756855A1}" v="2" dt="2021-09-29T01:51:43.94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796" autoAdjust="0"/>
  </p:normalViewPr>
  <p:slideViewPr>
    <p:cSldViewPr>
      <p:cViewPr varScale="1">
        <p:scale>
          <a:sx n="65" d="100"/>
          <a:sy n="65" d="100"/>
        </p:scale>
        <p:origin x="632" y="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2988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木場 遥香" userId="72d268e9-faa4-4d24-8e4c-eb7064ee8b61" providerId="ADAL" clId="{E16AEEB6-3774-4E42-A137-82E077CBD709}"/>
    <pc:docChg chg="custSel modSld">
      <pc:chgData name="木場 遥香" userId="72d268e9-faa4-4d24-8e4c-eb7064ee8b61" providerId="ADAL" clId="{E16AEEB6-3774-4E42-A137-82E077CBD709}" dt="2021-09-27T07:04:47.406" v="8"/>
      <pc:docMkLst>
        <pc:docMk/>
      </pc:docMkLst>
      <pc:sldChg chg="addCm modCm">
        <pc:chgData name="木場 遥香" userId="72d268e9-faa4-4d24-8e4c-eb7064ee8b61" providerId="ADAL" clId="{E16AEEB6-3774-4E42-A137-82E077CBD709}" dt="2021-09-27T06:59:29.221" v="6"/>
        <pc:sldMkLst>
          <pc:docMk/>
          <pc:sldMk cId="2747569966" sldId="258"/>
        </pc:sldMkLst>
      </pc:sldChg>
      <pc:sldChg chg="addCm modCm">
        <pc:chgData name="木場 遥香" userId="72d268e9-faa4-4d24-8e4c-eb7064ee8b61" providerId="ADAL" clId="{E16AEEB6-3774-4E42-A137-82E077CBD709}" dt="2021-09-27T07:04:47.406" v="8"/>
        <pc:sldMkLst>
          <pc:docMk/>
          <pc:sldMk cId="3976142820" sldId="266"/>
        </pc:sldMkLst>
      </pc:sldChg>
    </pc:docChg>
  </pc:docChgLst>
  <pc:docChgLst>
    <pc:chgData name="木場 遥香" userId="72d268e9-faa4-4d24-8e4c-eb7064ee8b61" providerId="ADAL" clId="{62A72A83-E48F-4A3A-A106-3C83756855A1}"/>
    <pc:docChg chg="modSld">
      <pc:chgData name="木場 遥香" userId="72d268e9-faa4-4d24-8e4c-eb7064ee8b61" providerId="ADAL" clId="{62A72A83-E48F-4A3A-A106-3C83756855A1}" dt="2021-09-29T01:51:43.943" v="1"/>
      <pc:docMkLst>
        <pc:docMk/>
      </pc:docMkLst>
      <pc:sldChg chg="modCm">
        <pc:chgData name="木場 遥香" userId="72d268e9-faa4-4d24-8e4c-eb7064ee8b61" providerId="ADAL" clId="{62A72A83-E48F-4A3A-A106-3C83756855A1}" dt="2021-09-29T01:51:43.943" v="1"/>
        <pc:sldMkLst>
          <pc:docMk/>
          <pc:sldMk cId="3976142820" sldId="26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1D190515-D170-4E69-85CC-624251718B03}" type="datetimeFigureOut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6688E1BE-F992-4615-8394-017509455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582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88797C17-99B4-43D8-99F4-829160CCC2BA}" type="datetimeFigureOut">
              <a:rPr kumimoji="1" lang="ja-JP" altLang="en-US" smtClean="0"/>
              <a:t>2022/4/6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59C9FC05-F5D5-4892-B7BF-F662D4029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529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u="none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68341" y="6525345"/>
            <a:ext cx="2844800" cy="365125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A4B55580-02B2-4228-BB5A-1D5A29563A2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Text Box 47"/>
          <p:cNvSpPr txBox="1">
            <a:spLocks noChangeArrowheads="1"/>
          </p:cNvSpPr>
          <p:nvPr userDrawn="1"/>
        </p:nvSpPr>
        <p:spPr bwMode="black">
          <a:xfrm>
            <a:off x="7248128" y="6631085"/>
            <a:ext cx="4032448" cy="16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bIns="0" anchor="b">
            <a:spAutoFit/>
          </a:bodyPr>
          <a:lstStyle>
            <a:lvl1pPr eaLnBrk="0" hangingPunct="0"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ja-JP" sz="1200" dirty="0">
                <a:solidFill>
                  <a:prstClr val="black"/>
                </a:solidFill>
                <a:latin typeface="Calibri" pitchFamily="34" charset="0"/>
              </a:rPr>
              <a:t>Copyright (C)  The High Pressure Gas Safety Institute of Japan </a:t>
            </a: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660" y="127268"/>
            <a:ext cx="3708000" cy="6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74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10972800" cy="1143000"/>
          </a:xfrm>
        </p:spPr>
        <p:txBody>
          <a:bodyPr/>
          <a:lstStyle>
            <a:lvl1pPr algn="ctr">
              <a:defRPr u="sng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68341" y="6515752"/>
            <a:ext cx="2844800" cy="365125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A4B55580-02B2-4228-BB5A-1D5A29563A2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1340768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47"/>
          <p:cNvSpPr txBox="1">
            <a:spLocks noChangeArrowheads="1"/>
          </p:cNvSpPr>
          <p:nvPr userDrawn="1"/>
        </p:nvSpPr>
        <p:spPr bwMode="black">
          <a:xfrm>
            <a:off x="7176120" y="6631085"/>
            <a:ext cx="4104456" cy="16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bIns="0" anchor="b">
            <a:spAutoFit/>
          </a:bodyPr>
          <a:lstStyle>
            <a:lvl1pPr eaLnBrk="0" hangingPunct="0"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ja-JP" sz="1200" dirty="0">
                <a:solidFill>
                  <a:prstClr val="black"/>
                </a:solidFill>
                <a:latin typeface="Calibri" pitchFamily="34" charset="0"/>
              </a:rPr>
              <a:t>Copyright (C)  The High Pressure Gas Safety Institute of Japan </a:t>
            </a:r>
          </a:p>
        </p:txBody>
      </p:sp>
    </p:spTree>
    <p:extLst>
      <p:ext uri="{BB962C8B-B14F-4D97-AF65-F5344CB8AC3E}">
        <p14:creationId xmlns:p14="http://schemas.microsoft.com/office/powerpoint/2010/main" val="148320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55580-02B2-4228-BB5A-1D5A29563A2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2049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u="sng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hk.or.jp/Portals/0/khk/edu/kyouiku/fly/R04_1_unifi_fly_01seizo20220128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909248" y="5229200"/>
            <a:ext cx="6400800" cy="1224136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令和</a:t>
            </a:r>
            <a:r>
              <a:rPr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4</a:t>
            </a:r>
            <a:r>
              <a:rPr lang="ja-JP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年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4</a:t>
            </a:r>
            <a:r>
              <a:rPr lang="ja-JP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月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高圧ガス保安協会</a:t>
            </a:r>
            <a:endParaRPr kumimoji="1" lang="ja-JP" altLang="en-US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5580-02B2-4228-BB5A-1D5A29563A28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335360" y="1988840"/>
            <a:ext cx="11377264" cy="1728192"/>
          </a:xfrm>
        </p:spPr>
        <p:txBody>
          <a:bodyPr>
            <a:normAutofit/>
          </a:bodyPr>
          <a:lstStyle/>
          <a:p>
            <a:r>
              <a:rPr lang="ja-JP" altLang="en-US" sz="32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オンライン講習が受講できないお客様向け</a:t>
            </a:r>
            <a:r>
              <a:rPr lang="en-US" altLang="ja-JP" sz="32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/>
            </a:r>
            <a:br>
              <a:rPr lang="en-US" altLang="ja-JP" sz="32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</a:br>
            <a:r>
              <a:rPr lang="ja-JP" altLang="en-US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映像集合講習</a:t>
            </a:r>
            <a:r>
              <a:rPr kumimoji="1" lang="ja-JP" altLang="en-US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について</a:t>
            </a:r>
            <a:endParaRPr kumimoji="1" lang="ja-JP" altLang="en-US" b="1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96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9376" y="1556792"/>
            <a:ext cx="11233248" cy="5301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オンライン講習は、インターネットを利用する講習ですので、インターネット環境がないお客様はお受けいただくことができません。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このため、オンライン講習と同じ内容を講習会場で視聴いただく「映像集合講習」で、同等の内容を受講できるようにしています。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hlinkClick r:id="rId2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ただし、映像集合講習とオンライン講習には、次のような相違点などがあることを、あらかじめご了承いただきます。</a:t>
            </a:r>
            <a:endParaRPr lang="en-US" altLang="ja-JP" sz="2400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265113" indent="-265113">
              <a:buNone/>
            </a:pPr>
            <a:r>
              <a:rPr lang="ja-JP" altLang="en-US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〇受講いただく講習会場は、高圧ガス保安協会（</a:t>
            </a:r>
            <a:r>
              <a:rPr lang="en-US" altLang="ja-JP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KHK</a:t>
            </a:r>
            <a:r>
              <a:rPr lang="ja-JP" altLang="en-US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）がご案内するところになります。</a:t>
            </a:r>
            <a:endParaRPr lang="en-US" altLang="ja-JP" sz="2400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265113" indent="-265113">
              <a:buNone/>
            </a:pPr>
            <a:r>
              <a:rPr lang="ja-JP" altLang="en-US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〇講習会場には定員があります。満席の場合、当該会場は申し込みができません。</a:t>
            </a:r>
            <a:endParaRPr lang="en-US" altLang="ja-JP" sz="2400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265113" indent="-265113">
              <a:buNone/>
            </a:pPr>
            <a:r>
              <a:rPr lang="ja-JP" altLang="en-US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〇映像集合講習は、指定の講習日数の１回しか視聴できません。</a:t>
            </a:r>
            <a:endParaRPr lang="en-US" altLang="ja-JP" sz="2400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265113" indent="-265113">
              <a:buNone/>
            </a:pPr>
            <a:r>
              <a:rPr lang="ja-JP" altLang="en-US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〇申込完了した後は、オンライン講習に変更することはできません。</a:t>
            </a:r>
            <a:endParaRPr lang="en-US" altLang="ja-JP" sz="2400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5580-02B2-4228-BB5A-1D5A29563A28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369231" y="125760"/>
            <a:ext cx="11453538" cy="1143000"/>
          </a:xfrm>
        </p:spPr>
        <p:txBody>
          <a:bodyPr>
            <a:normAutofit/>
          </a:bodyPr>
          <a:lstStyle/>
          <a:p>
            <a:r>
              <a:rPr lang="en-US" altLang="ja-JP" sz="4000" b="1" u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 </a:t>
            </a:r>
            <a:r>
              <a:rPr lang="ja-JP" altLang="en-US" sz="4000" b="1" u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はじめに（映像集合講習について）</a:t>
            </a:r>
            <a:endParaRPr lang="ja-JP" altLang="en-US" sz="4000" b="1" u="none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658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9231" y="125760"/>
            <a:ext cx="11453538" cy="1143000"/>
          </a:xfrm>
        </p:spPr>
        <p:txBody>
          <a:bodyPr>
            <a:normAutofit/>
          </a:bodyPr>
          <a:lstStyle/>
          <a:p>
            <a:r>
              <a:rPr lang="en-US" altLang="zh-TW" sz="4000" b="1" u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 </a:t>
            </a:r>
            <a:r>
              <a:rPr lang="zh-TW" altLang="en-US" sz="4000" b="1" u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映像</a:t>
            </a:r>
            <a:r>
              <a:rPr lang="zh-TW" altLang="en-US" sz="4000" b="1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集合講習</a:t>
            </a:r>
            <a:r>
              <a:rPr lang="ja-JP" altLang="en-US" sz="4000" b="1" u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の申込手順</a:t>
            </a:r>
            <a:endParaRPr lang="ja-JP" altLang="en-US" sz="4000" b="1" u="none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5580-02B2-4228-BB5A-1D5A29563A28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362713" y="1488552"/>
            <a:ext cx="11466574" cy="4967771"/>
            <a:chOff x="369231" y="1447608"/>
            <a:chExt cx="11466574" cy="4967771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369231" y="1447608"/>
              <a:ext cx="11466574" cy="461665"/>
            </a:xfrm>
            <a:prstGeom prst="rect">
              <a:avLst/>
            </a:prstGeom>
            <a:noFill/>
            <a:ln w="31750"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2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① 講習申込開始後、お客様から</a:t>
              </a:r>
              <a:r>
                <a:rPr lang="en-US" altLang="ja-JP" sz="2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KHK</a:t>
              </a:r>
              <a:r>
                <a:rPr lang="ja-JP" altLang="en-US" sz="2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あてに電話で映像集合講習受講の連絡</a:t>
              </a:r>
              <a:endPara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" name="下矢印 7"/>
            <p:cNvSpPr/>
            <p:nvPr/>
          </p:nvSpPr>
          <p:spPr>
            <a:xfrm>
              <a:off x="5889856" y="1909272"/>
              <a:ext cx="432048" cy="422569"/>
            </a:xfrm>
            <a:prstGeom prst="downArrow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71210" y="2381970"/>
              <a:ext cx="11461638" cy="461665"/>
            </a:xfrm>
            <a:prstGeom prst="rect">
              <a:avLst/>
            </a:prstGeom>
            <a:noFill/>
            <a:ln w="31750"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2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② </a:t>
              </a:r>
              <a:r>
                <a:rPr lang="en-US" altLang="ja-JP" sz="2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KHK</a:t>
              </a:r>
              <a:r>
                <a:rPr lang="ja-JP" altLang="en-US" sz="2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が受講希望場所を</a:t>
              </a:r>
              <a:r>
                <a:rPr lang="ja-JP" altLang="en-US" sz="2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おたずね</a:t>
              </a:r>
              <a:r>
                <a:rPr lang="ja-JP" altLang="en-US" sz="2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します　その後、場所などをご連絡します</a:t>
              </a:r>
              <a:endPara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369231" y="3297813"/>
              <a:ext cx="11442699" cy="830997"/>
            </a:xfrm>
            <a:prstGeom prst="rect">
              <a:avLst/>
            </a:prstGeom>
            <a:noFill/>
            <a:ln w="31750"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363538" indent="-363538">
                <a:spcAft>
                  <a:spcPts val="600"/>
                </a:spcAft>
              </a:pPr>
              <a:r>
                <a:rPr lang="ja-JP" altLang="en-US" sz="2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③ お客様が、受講場所、講習日などから、受講できるときは、</a:t>
              </a:r>
              <a:r>
                <a:rPr lang="en-US" altLang="ja-JP" sz="2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KHK</a:t>
              </a:r>
              <a:r>
                <a:rPr lang="ja-JP" altLang="en-US" sz="2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が申込案内を行います</a:t>
              </a:r>
              <a:endPara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407368" y="4624064"/>
              <a:ext cx="11404562" cy="461665"/>
            </a:xfrm>
            <a:prstGeom prst="rect">
              <a:avLst/>
            </a:prstGeom>
            <a:noFill/>
            <a:ln w="31750"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2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④ お客</a:t>
              </a:r>
              <a:r>
                <a:rPr lang="ja-JP" altLang="en-US" sz="2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様で講習申込の手続きを行います</a:t>
              </a:r>
              <a:endPara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407368" y="5584382"/>
              <a:ext cx="11404562" cy="830997"/>
            </a:xfrm>
            <a:prstGeom prst="rect">
              <a:avLst/>
            </a:prstGeom>
            <a:noFill/>
            <a:ln w="31750"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354013" indent="-354013"/>
              <a:r>
                <a:rPr lang="ja-JP" altLang="en-US" sz="2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⑤ </a:t>
              </a:r>
              <a:r>
                <a:rPr lang="en-US" altLang="ja-JP" sz="2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KHK</a:t>
              </a:r>
              <a:r>
                <a:rPr lang="ja-JP" altLang="en-US" sz="2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において</a:t>
              </a:r>
              <a:r>
                <a:rPr lang="ja-JP" altLang="en-US" sz="2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、お客様の申込内容、受講料の支払いなど確認した後、指定日に受講票を発送します</a:t>
              </a:r>
              <a:endPara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" name="下矢印 14"/>
            <p:cNvSpPr/>
            <p:nvPr/>
          </p:nvSpPr>
          <p:spPr>
            <a:xfrm>
              <a:off x="5893624" y="5096488"/>
              <a:ext cx="432048" cy="422569"/>
            </a:xfrm>
            <a:prstGeom prst="downArrow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7" name="下矢印 16"/>
            <p:cNvSpPr/>
            <p:nvPr/>
          </p:nvSpPr>
          <p:spPr>
            <a:xfrm>
              <a:off x="5884658" y="4139200"/>
              <a:ext cx="432048" cy="422569"/>
            </a:xfrm>
            <a:prstGeom prst="downArrow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8" name="下矢印 17"/>
            <p:cNvSpPr/>
            <p:nvPr/>
          </p:nvSpPr>
          <p:spPr>
            <a:xfrm>
              <a:off x="5884656" y="2842739"/>
              <a:ext cx="432048" cy="422569"/>
            </a:xfrm>
            <a:prstGeom prst="downArrow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6007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5580-02B2-4228-BB5A-1D5A29563A28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9231" y="1484784"/>
            <a:ext cx="11473298" cy="5256584"/>
          </a:xfrm>
          <a:ln>
            <a:noFill/>
          </a:ln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ja-JP" altLang="en-US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「インターネット環境がないお客様」は、次のような方が該当します。</a:t>
            </a:r>
            <a:endParaRPr lang="en-US" altLang="ja-JP" sz="2400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lvl="1" indent="0">
              <a:buNone/>
            </a:pPr>
            <a:endParaRPr lang="en-US" altLang="ja-JP" sz="100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lvl="1" indent="0">
              <a:buNone/>
            </a:pPr>
            <a:r>
              <a:rPr lang="ja-JP" altLang="en-US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① そもそもインターネットに接続するような機器を持っていない</a:t>
            </a:r>
            <a:endParaRPr lang="en-US" altLang="ja-JP" sz="2400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lvl="1" indent="0">
              <a:buNone/>
            </a:pPr>
            <a:r>
              <a:rPr lang="ja-JP" altLang="en-US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② インターネットに接続できるが、</a:t>
            </a:r>
            <a:r>
              <a:rPr lang="en-US" altLang="ja-JP" sz="2400" dirty="0" err="1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Wifi</a:t>
            </a:r>
            <a:r>
              <a:rPr lang="ja-JP" altLang="en-US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環境がないので通信料に影響する</a:t>
            </a:r>
            <a:endParaRPr lang="en-US" altLang="ja-JP" sz="2400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lvl="1" indent="0">
              <a:buNone/>
            </a:pPr>
            <a:r>
              <a:rPr lang="ja-JP" altLang="en-US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③ 所有する機器やインターネットの状態では、動画視聴ができない</a:t>
            </a:r>
            <a:endParaRPr lang="en-US" altLang="ja-JP" sz="2400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lvl="1" indent="0">
              <a:buNone/>
            </a:pPr>
            <a:r>
              <a:rPr lang="ja-JP" altLang="en-US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④ パーソナルコンピューターのような大画面の機器がない</a:t>
            </a:r>
            <a:endParaRPr lang="en-US" altLang="ja-JP" sz="2400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lvl="1" indent="0">
              <a:buNone/>
            </a:pP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lvl="1" indent="0">
              <a:buNone/>
            </a:pPr>
            <a:r>
              <a:rPr lang="ja-JP" altLang="en-US" sz="20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上記のうち、③については、あらかじめ動作</a:t>
            </a:r>
            <a:r>
              <a:rPr lang="ja-JP" altLang="en-US" sz="20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確認を以下</a:t>
            </a:r>
            <a:r>
              <a:rPr lang="ja-JP" altLang="en-US" sz="20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の方法で行っていただきます。</a:t>
            </a:r>
            <a:endParaRPr lang="en-US" altLang="ja-JP" sz="2000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lvl="1" indent="0">
              <a:buNone/>
            </a:pP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1)</a:t>
            </a: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　</a:t>
            </a:r>
            <a:r>
              <a:rPr lang="ja-JP" altLang="en-US" sz="20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次のＵＲＬ</a:t>
            </a: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にアクセス</a:t>
            </a:r>
          </a:p>
          <a:p>
            <a:pPr marL="452438" lvl="1" indent="0">
              <a:buNone/>
            </a:pPr>
            <a:r>
              <a:rPr lang="en-US" altLang="ja-JP" sz="20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https</a:t>
            </a: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://kd60demo.eknowhow.jp/rpv/</a:t>
            </a:r>
          </a:p>
          <a:p>
            <a:pPr marL="0" lvl="1" indent="0">
              <a:buNone/>
            </a:pP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2)</a:t>
            </a: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　ユーザ</a:t>
            </a: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ID</a:t>
            </a: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：</a:t>
            </a: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trial680-test</a:t>
            </a: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　／　</a:t>
            </a: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PW</a:t>
            </a: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：</a:t>
            </a: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pass</a:t>
            </a: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を入力してログイン</a:t>
            </a:r>
          </a:p>
          <a:p>
            <a:pPr marL="452438" lvl="1" indent="-452438">
              <a:buNone/>
            </a:pPr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3)</a:t>
            </a: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　「動画再生確認ページ」をクリック、「動画再生確認ページ」をクリック、「▷開始する」をクリック、動画を再生し、映像と音声が正常に流れるかを確認</a:t>
            </a:r>
          </a:p>
          <a:p>
            <a:pPr marL="0" lvl="1" indent="0">
              <a:buNone/>
            </a:pP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69231" y="125760"/>
            <a:ext cx="114535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u="sng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u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お申込み時の補足</a:t>
            </a:r>
            <a:endParaRPr lang="ja-JP" altLang="en-US" sz="3600" b="1" u="none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719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9231" y="125760"/>
            <a:ext cx="11453538" cy="1143000"/>
          </a:xfrm>
        </p:spPr>
        <p:txBody>
          <a:bodyPr>
            <a:normAutofit/>
          </a:bodyPr>
          <a:lstStyle/>
          <a:p>
            <a:r>
              <a:rPr lang="en-US" altLang="zh-TW" sz="4000" b="1" u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 </a:t>
            </a:r>
            <a:r>
              <a:rPr lang="zh-TW" altLang="en-US" sz="4000" b="1" u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映像</a:t>
            </a:r>
            <a:r>
              <a:rPr lang="zh-TW" altLang="en-US" sz="4000" b="1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集合講習</a:t>
            </a:r>
            <a:r>
              <a:rPr lang="ja-JP" altLang="en-US" sz="4000" b="1" u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の受講手順</a:t>
            </a:r>
            <a:endParaRPr lang="ja-JP" altLang="en-US" sz="4000" b="1" u="none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5580-02B2-4228-BB5A-1D5A29563A28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2509" y="1533397"/>
            <a:ext cx="11466574" cy="830997"/>
          </a:xfrm>
          <a:prstGeom prst="rect">
            <a:avLst/>
          </a:prstGeom>
          <a:noFill/>
          <a:ln w="317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KHK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から送付された受講票に記載の講習日時、講習場所を確認いただきます。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54013" indent="-354013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（お客様において、お申込内容が反映されているかを確認いただくものです。）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下矢印 7"/>
          <p:cNvSpPr/>
          <p:nvPr/>
        </p:nvSpPr>
        <p:spPr>
          <a:xfrm>
            <a:off x="5889772" y="2386474"/>
            <a:ext cx="432048" cy="422569"/>
          </a:xfrm>
          <a:prstGeom prst="down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4977" y="2831123"/>
            <a:ext cx="11461638" cy="830997"/>
          </a:xfrm>
          <a:prstGeom prst="rect">
            <a:avLst/>
          </a:prstGeom>
          <a:noFill/>
          <a:ln w="317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受講票に記載の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講習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日時に、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講習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場所へ集合いただきます。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（事務局は、現地の講習実施団体となります。）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84447" y="5426576"/>
            <a:ext cx="11442699" cy="1277273"/>
          </a:xfrm>
          <a:prstGeom prst="rect">
            <a:avLst/>
          </a:prstGeom>
          <a:noFill/>
          <a:ln w="317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63538" indent="-363538">
              <a:spcAft>
                <a:spcPts val="600"/>
              </a:spcAft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④ 受講される講習の種類で定める受講日数（受講時間）をお受けいただきます。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3538" indent="-98425">
              <a:spcAft>
                <a:spcPts val="600"/>
              </a:spcAft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（講習ごとに定める受講時間をお受けにならないと、講習を受けたことにはなりませんので、ご注意ください。）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下矢印 16"/>
          <p:cNvSpPr/>
          <p:nvPr/>
        </p:nvSpPr>
        <p:spPr>
          <a:xfrm>
            <a:off x="5889772" y="4981926"/>
            <a:ext cx="432048" cy="422569"/>
          </a:xfrm>
          <a:prstGeom prst="down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下矢印 17"/>
          <p:cNvSpPr/>
          <p:nvPr/>
        </p:nvSpPr>
        <p:spPr>
          <a:xfrm>
            <a:off x="5889772" y="3684200"/>
            <a:ext cx="432048" cy="422569"/>
          </a:xfrm>
          <a:prstGeom prst="down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03515" y="4128849"/>
            <a:ext cx="11404562" cy="830997"/>
          </a:xfrm>
          <a:prstGeom prst="rect">
            <a:avLst/>
          </a:prstGeom>
          <a:noFill/>
          <a:ln w="317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講習会場にて、受付、本人確認を行います。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（本人確認は、写真貼付をいただいた受講票を用いて実施します。）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459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5580-02B2-4228-BB5A-1D5A29563A28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51383" y="1484784"/>
            <a:ext cx="11089233" cy="5184576"/>
          </a:xfrm>
          <a:ln>
            <a:noFill/>
          </a:ln>
        </p:spPr>
        <p:txBody>
          <a:bodyPr>
            <a:noAutofit/>
          </a:bodyPr>
          <a:lstStyle/>
          <a:p>
            <a:pPr marL="265113" lvl="1" indent="-265113">
              <a:buNone/>
            </a:pPr>
            <a:r>
              <a:rPr lang="ja-JP" altLang="en-US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〇資格講習の受講者様には、講習期間中に</a:t>
            </a:r>
            <a:r>
              <a:rPr lang="ja-JP" altLang="en-US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、現地の事務局</a:t>
            </a:r>
            <a:r>
              <a:rPr lang="ja-JP" altLang="en-US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から検定試験のご案内を行います。</a:t>
            </a:r>
            <a:endParaRPr lang="en-US" altLang="ja-JP" sz="2400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lvl="1" indent="0">
              <a:buNone/>
            </a:pP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　</a:t>
            </a:r>
            <a:r>
              <a:rPr lang="ja-JP" altLang="en-US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具体的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に</a:t>
            </a:r>
            <a:r>
              <a:rPr lang="ja-JP" altLang="en-US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は、次のようなことを説明します。</a:t>
            </a:r>
            <a:endParaRPr lang="en-US" altLang="ja-JP" sz="2400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lvl="1" indent="0">
              <a:buNone/>
            </a:pPr>
            <a:r>
              <a:rPr lang="ja-JP" altLang="en-US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① 検定試験の日時（集合時間を含む。）、試験場所</a:t>
            </a:r>
            <a:endParaRPr lang="en-US" altLang="ja-JP" sz="2400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lvl="1" indent="0">
              <a:buNone/>
            </a:pPr>
            <a:r>
              <a:rPr lang="ja-JP" altLang="en-US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② 持参するもの</a:t>
            </a:r>
            <a:endParaRPr lang="en-US" altLang="ja-JP" sz="2400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lvl="1" indent="0">
              <a:buNone/>
            </a:pPr>
            <a:r>
              <a:rPr lang="ja-JP" altLang="en-US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③ 試験にあたっての注意事項</a:t>
            </a:r>
            <a:endParaRPr lang="en-US" altLang="ja-JP" sz="2400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lvl="1" indent="0">
              <a:buNone/>
            </a:pP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　</a:t>
            </a:r>
            <a:r>
              <a:rPr lang="ja-JP" altLang="en-US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なお、資格講習の受講者様の受講票は、検定試験の際の受検票になりますので、講習時には回収しません。</a:t>
            </a:r>
            <a:endParaRPr lang="en-US" altLang="ja-JP" sz="2400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lvl="1" indent="0">
              <a:lnSpc>
                <a:spcPts val="1400"/>
              </a:lnSpc>
              <a:spcBef>
                <a:spcPts val="0"/>
              </a:spcBef>
              <a:buNone/>
            </a:pPr>
            <a:endParaRPr lang="en-US" altLang="ja-JP" sz="2400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lvl="1" indent="0">
              <a:buNone/>
            </a:pPr>
            <a:r>
              <a:rPr lang="ja-JP" altLang="en-US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〇義務講習の受講者様は、講習最終日に受講票を</a:t>
            </a:r>
            <a:r>
              <a:rPr lang="ja-JP" altLang="en-US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回収</a:t>
            </a:r>
            <a:r>
              <a:rPr lang="ja-JP" altLang="en-US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します</a:t>
            </a:r>
            <a:r>
              <a:rPr lang="ja-JP" altLang="en-US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。</a:t>
            </a:r>
            <a:endParaRPr lang="en-US" altLang="ja-JP" sz="2400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lvl="1" indent="0">
              <a:lnSpc>
                <a:spcPts val="1400"/>
              </a:lnSpc>
              <a:spcBef>
                <a:spcPts val="0"/>
              </a:spcBef>
              <a:buNone/>
            </a:pPr>
            <a:endParaRPr lang="en-US" altLang="ja-JP" sz="2400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265113" lvl="1" indent="-265113">
              <a:buNone/>
            </a:pPr>
            <a:r>
              <a:rPr lang="ja-JP" altLang="en-US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〇</a:t>
            </a:r>
            <a:r>
              <a:rPr lang="ja-JP" altLang="en-US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講習内容に関するご質問は、高圧ガス保安協会あてにメール又は</a:t>
            </a:r>
            <a:r>
              <a:rPr lang="en-US" altLang="ja-JP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FAX</a:t>
            </a:r>
            <a:r>
              <a:rPr lang="ja-JP" altLang="en-US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でご連絡ください。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　＜問合せ先</a:t>
            </a:r>
            <a:r>
              <a:rPr lang="ja-JP" altLang="en-US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＞</a:t>
            </a:r>
            <a:r>
              <a:rPr lang="en-US" altLang="ja-JP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E-mail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：</a:t>
            </a:r>
            <a:r>
              <a:rPr lang="en-US" altLang="ja-JP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edu@khk.or.jp</a:t>
            </a:r>
            <a:r>
              <a:rPr lang="ja-JP" altLang="en-US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　</a:t>
            </a:r>
            <a:r>
              <a:rPr lang="en-US" altLang="ja-JP" sz="24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FAX 03-3459-6613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265113" lvl="1" indent="-265113">
              <a:buNone/>
            </a:pP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69231" y="125760"/>
            <a:ext cx="114535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u="sng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u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受講時の補足</a:t>
            </a:r>
            <a:endParaRPr lang="ja-JP" altLang="en-US" sz="3600" b="1" u="none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8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5580-02B2-4228-BB5A-1D5A29563A28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35360" y="125760"/>
            <a:ext cx="115520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u="sng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27063" indent="-627063"/>
            <a:r>
              <a:rPr lang="en-US" altLang="zh-TW" sz="3600" b="1" u="none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4</a:t>
            </a:r>
            <a:r>
              <a:rPr lang="zh-TW" altLang="en-US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en-US" sz="3600" b="1" u="none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検定試験</a:t>
            </a:r>
            <a:r>
              <a:rPr lang="ja-JP" altLang="en-US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受検</a:t>
            </a:r>
            <a:r>
              <a:rPr lang="ja-JP" altLang="en-US" sz="28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（資格講習限定）</a:t>
            </a:r>
            <a:endParaRPr lang="zh-TW" altLang="en-US" sz="2800" b="1" u="none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9376" y="1800200"/>
            <a:ext cx="11233248" cy="4653136"/>
          </a:xfrm>
          <a:ln>
            <a:noFill/>
          </a:ln>
        </p:spPr>
        <p:txBody>
          <a:bodyPr>
            <a:noAutofit/>
          </a:bodyPr>
          <a:lstStyle/>
          <a:p>
            <a:pPr marL="531813" lvl="1" indent="-531813">
              <a:buNone/>
            </a:pPr>
            <a:r>
              <a:rPr lang="ja-JP" altLang="en-US" sz="3200" b="1" dirty="0" err="1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ー</a:t>
            </a:r>
            <a:r>
              <a:rPr lang="ja-JP" altLang="en-US" sz="3200" b="1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検定試験当日は</a:t>
            </a:r>
            <a:r>
              <a:rPr lang="ja-JP" altLang="en-US" sz="32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、ご案内のあった検定</a:t>
            </a:r>
            <a:r>
              <a:rPr lang="ja-JP" altLang="en-US" sz="3200" b="1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試験会場へお越しください</a:t>
            </a:r>
            <a:r>
              <a:rPr lang="ja-JP" altLang="en-US" sz="32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。</a:t>
            </a:r>
            <a:endParaRPr lang="en-US" altLang="ja-JP" sz="400" b="1" dirty="0"/>
          </a:p>
          <a:p>
            <a:pPr lvl="1"/>
            <a:endParaRPr lang="en-US" altLang="ja-JP" sz="400" b="1" dirty="0"/>
          </a:p>
          <a:p>
            <a:pPr lvl="1"/>
            <a:endParaRPr lang="en-US" altLang="ja-JP" sz="400" b="1" dirty="0"/>
          </a:p>
          <a:p>
            <a:pPr lvl="1"/>
            <a:endParaRPr lang="en-US" altLang="ja-JP" sz="400" b="1" dirty="0"/>
          </a:p>
          <a:p>
            <a:pPr marL="627063" lvl="2" indent="-271463">
              <a:buNone/>
            </a:pP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・検定試験会場や注意事項は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、講習会場でご説明します。（検定試験会場でも同様にご説明します。）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627063" lvl="2" indent="-271463">
              <a:buNone/>
            </a:pPr>
            <a:endParaRPr lang="en-US" altLang="ja-JP" sz="120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627063" lvl="2" indent="-271463">
              <a:buNone/>
            </a:pP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・検定試験には、受講票が必要ですので、忘れずにご持参ください。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US" altLang="ja-JP" dirty="0"/>
          </a:p>
          <a:p>
            <a:pPr marL="914400" lvl="2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69998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6</a:t>
            </a:r>
            <a:r>
              <a:rPr lang="zh-TW" altLang="en-US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en-US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修了証明シールの交付</a:t>
            </a:r>
            <a:r>
              <a:rPr lang="ja-JP" altLang="en-US" sz="28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（義務講習</a:t>
            </a:r>
            <a:r>
              <a:rPr lang="ja-JP" altLang="en-US" sz="2800" b="1" u="none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限定</a:t>
            </a:r>
            <a:r>
              <a:rPr lang="ja-JP" altLang="en-US" sz="28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）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5580-02B2-4228-BB5A-1D5A29563A28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321712" y="1700808"/>
            <a:ext cx="11548576" cy="465313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1813" lvl="1" indent="-531813">
              <a:buFont typeface="Arial" panose="020B0604020202020204" pitchFamily="34" charset="0"/>
              <a:buNone/>
            </a:pPr>
            <a:r>
              <a:rPr lang="ja-JP" altLang="en-US" sz="3200" b="1" dirty="0" err="1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ー</a:t>
            </a:r>
            <a:r>
              <a:rPr lang="ja-JP" altLang="en-US" sz="32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講習の修了</a:t>
            </a:r>
            <a:endParaRPr lang="en-US" altLang="ja-JP" sz="3200" b="1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627063" lvl="2" indent="-271463">
              <a:buFont typeface="Arial" panose="020B0604020202020204" pitchFamily="34" charset="0"/>
              <a:buNone/>
            </a:pP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・義務講習の該当する科目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全て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を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受講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し、その後の修了調査にご回答いただくと講習が修了となります。その後、事務局が受講票を回収します。</a:t>
            </a:r>
          </a:p>
          <a:p>
            <a:pPr marL="531813" lvl="1" indent="-531813">
              <a:buFont typeface="Arial" panose="020B0604020202020204" pitchFamily="34" charset="0"/>
              <a:buNone/>
            </a:pPr>
            <a:endParaRPr lang="en-US" altLang="ja-JP" sz="2000" b="1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531813" lvl="1" indent="-531813">
              <a:buFont typeface="Arial" panose="020B0604020202020204" pitchFamily="34" charset="0"/>
              <a:buNone/>
            </a:pPr>
            <a:r>
              <a:rPr lang="ja-JP" altLang="en-US" sz="3200" b="1" dirty="0" err="1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ー</a:t>
            </a:r>
            <a:r>
              <a:rPr lang="ja-JP" altLang="en-US" sz="32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講習修了証明について</a:t>
            </a:r>
            <a:endParaRPr lang="en-US" altLang="ja-JP" sz="3200" b="1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627063" lvl="2" indent="-271463">
              <a:buFont typeface="Arial" panose="020B0604020202020204" pitchFamily="34" charset="0"/>
              <a:buNone/>
            </a:pP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・従来行っていた免状への講習修了印の押印は行いません。</a:t>
            </a:r>
            <a:endParaRPr lang="en-US" altLang="ja-JP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627063" lvl="2" indent="-271463">
              <a:buFont typeface="Arial" panose="020B0604020202020204" pitchFamily="34" charset="0"/>
              <a:buNone/>
            </a:pP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・講習修了となった受講者あてに、</a:t>
            </a:r>
            <a:r>
              <a:rPr lang="en-US" altLang="ja-JP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KHK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から講習の修了を証するシールを送付いたします。</a:t>
            </a:r>
            <a:r>
              <a:rPr lang="ja-JP" alt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書面に付属する修了証明シールを、免状の備考欄にご自身で貼付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して下さい。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844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219A52AFEBC4144BB95BC4CB528B47E" ma:contentTypeVersion="2" ma:contentTypeDescription="新しいドキュメントを作成します。" ma:contentTypeScope="" ma:versionID="1463d49e7bf82eb35d7014813ba6f6ff">
  <xsd:schema xmlns:xsd="http://www.w3.org/2001/XMLSchema" xmlns:xs="http://www.w3.org/2001/XMLSchema" xmlns:p="http://schemas.microsoft.com/office/2006/metadata/properties" xmlns:ns2="accad96b-7cc4-441a-bc99-d5377a8267cb" targetNamespace="http://schemas.microsoft.com/office/2006/metadata/properties" ma:root="true" ma:fieldsID="64b88e85ef8a8320b125c14b85ff027e" ns2:_="">
    <xsd:import namespace="accad96b-7cc4-441a-bc99-d5377a8267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ad96b-7cc4-441a-bc99-d5377a8267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100303-479A-4C16-AD39-CACACD2149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0E9131-CD44-477E-8D9B-6C080A3C86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cad96b-7cc4-441a-bc99-d5377a8267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9F06E5-AAC0-472D-AA5C-DCD6B4EC3A4C}">
  <ds:schemaRefs>
    <ds:schemaRef ds:uri="http://purl.org/dc/terms/"/>
    <ds:schemaRef ds:uri="accad96b-7cc4-441a-bc99-d5377a8267cb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5575</TotalTime>
  <Words>937</Words>
  <Application>Microsoft Office PowerPoint</Application>
  <PresentationFormat>ワイド画面</PresentationFormat>
  <Paragraphs>75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ＭＳ Ｐゴシック</vt:lpstr>
      <vt:lpstr>メイリオ</vt:lpstr>
      <vt:lpstr>Arial</vt:lpstr>
      <vt:lpstr>Calibri</vt:lpstr>
      <vt:lpstr>Office ​​テーマ</vt:lpstr>
      <vt:lpstr>オンライン講習が受講できないお客様向け 映像集合講習について</vt:lpstr>
      <vt:lpstr>1 はじめに（映像集合講習について）</vt:lpstr>
      <vt:lpstr>2 映像集合講習の申込手順</vt:lpstr>
      <vt:lpstr>PowerPoint プレゼンテーション</vt:lpstr>
      <vt:lpstr>3 映像集合講習の受講手順</vt:lpstr>
      <vt:lpstr>PowerPoint プレゼンテーション</vt:lpstr>
      <vt:lpstr>PowerPoint プレゼンテーション</vt:lpstr>
      <vt:lpstr>6 修了証明シールの交付（義務講習限定）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高圧ガス保安協会 役員会</dc:title>
  <dc:creator>user</dc:creator>
  <cp:lastModifiedBy>Windows ユーザー</cp:lastModifiedBy>
  <cp:revision>289</cp:revision>
  <cp:lastPrinted>2022-04-06T04:07:35Z</cp:lastPrinted>
  <dcterms:created xsi:type="dcterms:W3CDTF">2016-08-23T01:52:15Z</dcterms:created>
  <dcterms:modified xsi:type="dcterms:W3CDTF">2022-04-06T06:59:56Z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0x010100E219A52AFEBC4144BB95BC4CB528B47E</vt:lpwstr>
  </property>
</Properties>
</file>