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EEDCE"/>
    <a:srgbClr val="FFFFFF"/>
    <a:srgbClr val="0EBE11"/>
    <a:srgbClr val="7F7F7F"/>
    <a:srgbClr val="ED7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068B27-E6C7-46B0-AA00-B781EFDEF4E1}" v="3" dt="2023-01-17T01:40:12.2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4" autoAdjust="0"/>
    <p:restoredTop sz="94660"/>
  </p:normalViewPr>
  <p:slideViewPr>
    <p:cSldViewPr snapToGrid="0">
      <p:cViewPr varScale="1">
        <p:scale>
          <a:sx n="47" d="100"/>
          <a:sy n="47" d="100"/>
        </p:scale>
        <p:origin x="25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8693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7" cy="498693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fld id="{6DE18AEE-7975-4BD1-9F8B-05C21AC9B11F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6" rIns="91433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83307"/>
            <a:ext cx="5445760" cy="3913614"/>
          </a:xfrm>
          <a:prstGeom prst="rect">
            <a:avLst/>
          </a:prstGeom>
        </p:spPr>
        <p:txBody>
          <a:bodyPr vert="horz" lIns="91433" tIns="45716" rIns="91433" bIns="457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7" cy="498692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7" cy="498692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fld id="{4D97E288-16BC-48C1-8B68-05FDDA13B4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976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7E288-16BC-48C1-8B68-05FDDA13B40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794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7E288-16BC-48C1-8B68-05FDDA13B40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003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76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182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26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269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240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79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842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49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09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705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71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D6470-23B8-4A70-A12A-7DC0968E7275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2682C-D75B-42AF-911A-4E258D68A2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1081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DAB2C675-08A8-40E4-B367-2A4FFE3D88DE}"/>
              </a:ext>
            </a:extLst>
          </p:cNvPr>
          <p:cNvSpPr/>
          <p:nvPr/>
        </p:nvSpPr>
        <p:spPr>
          <a:xfrm>
            <a:off x="0" y="2131427"/>
            <a:ext cx="6851396" cy="7775722"/>
          </a:xfrm>
          <a:prstGeom prst="rect">
            <a:avLst/>
          </a:prstGeom>
          <a:solidFill>
            <a:srgbClr val="FEEDCE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BC6EBD4D-5160-4ABC-B6DE-540E55836436}"/>
              </a:ext>
            </a:extLst>
          </p:cNvPr>
          <p:cNvSpPr/>
          <p:nvPr/>
        </p:nvSpPr>
        <p:spPr>
          <a:xfrm>
            <a:off x="2651819" y="220980"/>
            <a:ext cx="58302" cy="2400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2D42A524-86AA-48BF-A465-1421A60FDCC8}"/>
              </a:ext>
            </a:extLst>
          </p:cNvPr>
          <p:cNvSpPr/>
          <p:nvPr/>
        </p:nvSpPr>
        <p:spPr>
          <a:xfrm>
            <a:off x="3215697" y="220980"/>
            <a:ext cx="58302" cy="2400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 descr="グラフィカル ユーザー インターフェイス, アプリケーション, Web サイト&#10;&#10;自動的に生成された説明">
            <a:extLst>
              <a:ext uri="{FF2B5EF4-FFF2-40B4-BE49-F238E27FC236}">
                <a16:creationId xmlns:a16="http://schemas.microsoft.com/office/drawing/2014/main" id="{E70DB330-7F3A-4AC3-B84B-63106C347B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" t="25201" r="9395" b="27820"/>
          <a:stretch/>
        </p:blipFill>
        <p:spPr>
          <a:xfrm>
            <a:off x="0" y="5809"/>
            <a:ext cx="6858000" cy="212561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294426D-5EAF-4197-9E2D-EC682C867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940" y="74942"/>
            <a:ext cx="1222502" cy="24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AC80F642-02C6-4B2D-855D-75E8D92CEF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3" t="45789" r="20826" b="26391"/>
          <a:stretch/>
        </p:blipFill>
        <p:spPr>
          <a:xfrm>
            <a:off x="3313474" y="2936951"/>
            <a:ext cx="3497194" cy="1111169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6184627-5497-4FE3-ABE4-7FC05AB2064E}"/>
              </a:ext>
            </a:extLst>
          </p:cNvPr>
          <p:cNvSpPr txBox="1"/>
          <p:nvPr/>
        </p:nvSpPr>
        <p:spPr>
          <a:xfrm>
            <a:off x="1559391" y="1869817"/>
            <a:ext cx="3909935" cy="523220"/>
          </a:xfrm>
          <a:prstGeom prst="rect">
            <a:avLst/>
          </a:prstGeom>
          <a:solidFill>
            <a:srgbClr val="FFCC99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sz="1400" b="1" i="0" u="sng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⾼効率給湯器導⼊促進による</a:t>
            </a:r>
            <a:endParaRPr lang="en-US" altLang="ja-JP" sz="1400" b="1" i="0" u="sng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400" b="1" i="0" u="sng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家庭部⾨の省エネルギー推進事業費補助金</a:t>
            </a:r>
            <a:endParaRPr lang="ja-JP" altLang="en-US" sz="1400" u="sng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27D6F8B-6360-4CF2-98A5-C26D9EB62A9C}"/>
              </a:ext>
            </a:extLst>
          </p:cNvPr>
          <p:cNvSpPr txBox="1"/>
          <p:nvPr/>
        </p:nvSpPr>
        <p:spPr>
          <a:xfrm>
            <a:off x="3411164" y="2706119"/>
            <a:ext cx="9973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予算：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300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億円</a:t>
            </a:r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78C79B3C-D422-4681-AE87-649C2275FEDA}"/>
              </a:ext>
            </a:extLst>
          </p:cNvPr>
          <p:cNvSpPr/>
          <p:nvPr/>
        </p:nvSpPr>
        <p:spPr>
          <a:xfrm>
            <a:off x="3364126" y="2756592"/>
            <a:ext cx="99527" cy="10236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楕円 91">
            <a:extLst>
              <a:ext uri="{FF2B5EF4-FFF2-40B4-BE49-F238E27FC236}">
                <a16:creationId xmlns:a16="http://schemas.microsoft.com/office/drawing/2014/main" id="{C4C4DB71-6236-42C7-BC32-BEA660BB4DD8}"/>
              </a:ext>
            </a:extLst>
          </p:cNvPr>
          <p:cNvSpPr/>
          <p:nvPr/>
        </p:nvSpPr>
        <p:spPr>
          <a:xfrm>
            <a:off x="3361401" y="2453436"/>
            <a:ext cx="99527" cy="10236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1DCCE614-8704-47BE-A115-0092EE91895F}"/>
              </a:ext>
            </a:extLst>
          </p:cNvPr>
          <p:cNvSpPr txBox="1"/>
          <p:nvPr/>
        </p:nvSpPr>
        <p:spPr>
          <a:xfrm>
            <a:off x="3425696" y="2390051"/>
            <a:ext cx="3432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補助対象：</a:t>
            </a:r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oto Sans JP"/>
              </a:rPr>
              <a:t>戸建、共同住宅等に寄らず、以下の住宅に高効率給湯器を設置する事業（いずれの場合もリースの利用を含む）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C12D8F24-43D6-402B-AF3D-3B2B673F90F3}"/>
              </a:ext>
            </a:extLst>
          </p:cNvPr>
          <p:cNvSpPr txBox="1"/>
          <p:nvPr/>
        </p:nvSpPr>
        <p:spPr>
          <a:xfrm>
            <a:off x="3215697" y="4056411"/>
            <a:ext cx="36356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sz="800" b="0" i="0" dirty="0">
                <a:solidFill>
                  <a:srgbClr val="3C3C3C"/>
                </a:solidFill>
                <a:effectLst/>
                <a:latin typeface="Noto Sans JP"/>
              </a:rPr>
              <a:t>※1</a:t>
            </a:r>
            <a:r>
              <a:rPr lang="ja-JP" altLang="en-US" sz="800" b="0" i="0" dirty="0">
                <a:solidFill>
                  <a:srgbClr val="3C3C3C"/>
                </a:solidFill>
                <a:effectLst/>
                <a:latin typeface="Noto Sans JP"/>
              </a:rPr>
              <a:t>分譲事業者が、販売前、販売後の住宅を申請することはできません。</a:t>
            </a:r>
          </a:p>
          <a:p>
            <a:pPr algn="l"/>
            <a:r>
              <a:rPr lang="en-US" altLang="ja-JP" sz="800" b="0" i="0" dirty="0">
                <a:solidFill>
                  <a:srgbClr val="3C3C3C"/>
                </a:solidFill>
                <a:effectLst/>
                <a:latin typeface="Noto Sans JP"/>
              </a:rPr>
              <a:t>※2</a:t>
            </a:r>
            <a:r>
              <a:rPr lang="ja-JP" altLang="en-US" sz="800" b="0" i="0" dirty="0">
                <a:solidFill>
                  <a:srgbClr val="3C3C3C"/>
                </a:solidFill>
                <a:effectLst/>
                <a:latin typeface="Noto Sans JP"/>
              </a:rPr>
              <a:t>買取再販事業者は対象外です。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F99D1285-4F97-4790-9631-86E2CCD324B9}"/>
              </a:ext>
            </a:extLst>
          </p:cNvPr>
          <p:cNvSpPr/>
          <p:nvPr/>
        </p:nvSpPr>
        <p:spPr>
          <a:xfrm>
            <a:off x="47332" y="2536287"/>
            <a:ext cx="3225413" cy="451071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D567A99-DD2C-457E-9ECE-02ADBBA40D06}"/>
              </a:ext>
            </a:extLst>
          </p:cNvPr>
          <p:cNvSpPr txBox="1"/>
          <p:nvPr/>
        </p:nvSpPr>
        <p:spPr>
          <a:xfrm>
            <a:off x="1229295" y="2447981"/>
            <a:ext cx="902811" cy="30777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補助対象</a:t>
            </a:r>
          </a:p>
        </p:txBody>
      </p:sp>
      <p:pic>
        <p:nvPicPr>
          <p:cNvPr id="83" name="Picture 6" descr="ハイブリッド給湯・暖房システムをリニューアル！ 入浴事故の軽減に向けて、おふろの&quot;見まもり機能&quot;を搭載 | ニュースリリース | ノーリツ">
            <a:extLst>
              <a:ext uri="{FF2B5EF4-FFF2-40B4-BE49-F238E27FC236}">
                <a16:creationId xmlns:a16="http://schemas.microsoft.com/office/drawing/2014/main" id="{770FF8CD-B666-4D58-8582-0CB711FC21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0" b="7156"/>
          <a:stretch/>
        </p:blipFill>
        <p:spPr bwMode="auto">
          <a:xfrm>
            <a:off x="1000148" y="4662178"/>
            <a:ext cx="1299852" cy="108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2F1BDAD-7B5A-45D6-80E4-BF680080FF9F}"/>
              </a:ext>
            </a:extLst>
          </p:cNvPr>
          <p:cNvSpPr txBox="1"/>
          <p:nvPr/>
        </p:nvSpPr>
        <p:spPr>
          <a:xfrm>
            <a:off x="40728" y="2755758"/>
            <a:ext cx="3135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高効率給湯器</a:t>
            </a:r>
            <a:r>
              <a:rPr kumimoji="1" lang="en-US" altLang="ja-JP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kumimoji="1"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ハイブリッド給湯器、ヒートポンプ給湯器、家庭用燃料電池</a:t>
            </a:r>
            <a:r>
              <a:rPr kumimoji="1" lang="en-US" altLang="ja-JP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r>
              <a:rPr kumimoji="1"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が対象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CA6288F5-EA57-4DC3-ABBE-4A164990ED4A}"/>
              </a:ext>
            </a:extLst>
          </p:cNvPr>
          <p:cNvSpPr txBox="1"/>
          <p:nvPr/>
        </p:nvSpPr>
        <p:spPr>
          <a:xfrm>
            <a:off x="40727" y="3080084"/>
            <a:ext cx="3135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＊省エネ法に基づくトップランナー制度における省エネ基準を満たすもの等に限る。</a:t>
            </a:r>
          </a:p>
        </p:txBody>
      </p:sp>
      <p:pic>
        <p:nvPicPr>
          <p:cNvPr id="99" name="図 98">
            <a:extLst>
              <a:ext uri="{FF2B5EF4-FFF2-40B4-BE49-F238E27FC236}">
                <a16:creationId xmlns:a16="http://schemas.microsoft.com/office/drawing/2014/main" id="{E4A053B0-9C81-4555-8ABF-8E96A6DB85A8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K$4:$Q$9"/>
              </a:ext>
            </a:extLst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2597" y="3667267"/>
            <a:ext cx="3036496" cy="864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8C1148AF-1409-4CFB-8459-D72FF2C0E351}"/>
              </a:ext>
            </a:extLst>
          </p:cNvPr>
          <p:cNvGrpSpPr/>
          <p:nvPr/>
        </p:nvGrpSpPr>
        <p:grpSpPr>
          <a:xfrm>
            <a:off x="841507" y="4747506"/>
            <a:ext cx="642740" cy="487851"/>
            <a:chOff x="5240431" y="3429000"/>
            <a:chExt cx="3638550" cy="1926851"/>
          </a:xfrm>
        </p:grpSpPr>
        <p:pic>
          <p:nvPicPr>
            <p:cNvPr id="101" name="図 100">
              <a:extLst>
                <a:ext uri="{FF2B5EF4-FFF2-40B4-BE49-F238E27FC236}">
                  <a16:creationId xmlns:a16="http://schemas.microsoft.com/office/drawing/2014/main" id="{B6F0B3BC-E946-4FA8-94F8-82DB62794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40431" y="3429000"/>
              <a:ext cx="3638550" cy="1228725"/>
            </a:xfrm>
            <a:prstGeom prst="rect">
              <a:avLst/>
            </a:prstGeom>
          </p:spPr>
        </p:pic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2CC72B77-729E-4B39-9452-5DEB8428F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69006" y="4765301"/>
              <a:ext cx="3609975" cy="590550"/>
            </a:xfrm>
            <a:prstGeom prst="rect">
              <a:avLst/>
            </a:prstGeom>
          </p:spPr>
        </p:pic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06B8573-5E0C-412F-8312-F7BB7C397BB4}"/>
              </a:ext>
            </a:extLst>
          </p:cNvPr>
          <p:cNvSpPr txBox="1"/>
          <p:nvPr/>
        </p:nvSpPr>
        <p:spPr>
          <a:xfrm>
            <a:off x="1160527" y="5801952"/>
            <a:ext cx="113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ハイブリッド給湯器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ユコアハイブリッド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A2342EB1-2569-4F6A-988B-8BD1207FD4DD}"/>
              </a:ext>
            </a:extLst>
          </p:cNvPr>
          <p:cNvSpPr txBox="1"/>
          <p:nvPr/>
        </p:nvSpPr>
        <p:spPr>
          <a:xfrm>
            <a:off x="108558" y="6512224"/>
            <a:ext cx="989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ヒートポンプ給湯器　　　</a:t>
            </a: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エコキュート</a:t>
            </a: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2CEFAB68-A126-4380-9370-AB7321764478}"/>
              </a:ext>
            </a:extLst>
          </p:cNvPr>
          <p:cNvSpPr txBox="1"/>
          <p:nvPr/>
        </p:nvSpPr>
        <p:spPr>
          <a:xfrm>
            <a:off x="2403769" y="6358538"/>
            <a:ext cx="8630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家庭用　　　　燃料電池　　　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エネファーム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6" name="Picture 4" descr="typeS アイシン製 | エネファーム | ガス機器・マイホーム発電 | ご家庭のお客さま | 西部ガス">
            <a:extLst>
              <a:ext uri="{FF2B5EF4-FFF2-40B4-BE49-F238E27FC236}">
                <a16:creationId xmlns:a16="http://schemas.microsoft.com/office/drawing/2014/main" id="{47D25634-C68E-4D3C-9971-D2A6D059A4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8"/>
          <a:stretch/>
        </p:blipFill>
        <p:spPr bwMode="auto">
          <a:xfrm>
            <a:off x="2218999" y="5346033"/>
            <a:ext cx="1111569" cy="100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10" descr="製品ラインアップ | 三菱 エコキュート | 三菱電機">
            <a:extLst>
              <a:ext uri="{FF2B5EF4-FFF2-40B4-BE49-F238E27FC236}">
                <a16:creationId xmlns:a16="http://schemas.microsoft.com/office/drawing/2014/main" id="{29E98EFA-F7E5-4A74-9412-054504B8B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21" y="5746109"/>
            <a:ext cx="811450" cy="70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8" descr="拡大画像">
            <a:extLst>
              <a:ext uri="{FF2B5EF4-FFF2-40B4-BE49-F238E27FC236}">
                <a16:creationId xmlns:a16="http://schemas.microsoft.com/office/drawing/2014/main" id="{CFF5EA8A-D300-447C-A3FA-ACAB32961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3" t="30587" r="12346" b="29733"/>
          <a:stretch/>
        </p:blipFill>
        <p:spPr bwMode="auto">
          <a:xfrm>
            <a:off x="2364426" y="5150634"/>
            <a:ext cx="808458" cy="21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BD0BDFE7-21FF-4035-90B4-D8680B412A0B}"/>
              </a:ext>
            </a:extLst>
          </p:cNvPr>
          <p:cNvSpPr txBox="1"/>
          <p:nvPr/>
        </p:nvSpPr>
        <p:spPr>
          <a:xfrm>
            <a:off x="3215697" y="1732335"/>
            <a:ext cx="72001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YakuHanJP_Noto"/>
              </a:rPr>
              <a:t>事業</a:t>
            </a:r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kuHanJP_Noto"/>
              </a:rPr>
              <a:t>名称</a:t>
            </a:r>
            <a:endParaRPr lang="ja-JP" altLang="en-US" sz="900" b="1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YakuHanJP_Noto"/>
            </a:endParaRPr>
          </a:p>
        </p:txBody>
      </p:sp>
      <p:pic>
        <p:nvPicPr>
          <p:cNvPr id="110" name="図 109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0073499A-5B1D-4A0D-83DD-AD4D11862F4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21310" r="20887" b="22563"/>
          <a:stretch/>
        </p:blipFill>
        <p:spPr>
          <a:xfrm>
            <a:off x="3352818" y="4840515"/>
            <a:ext cx="3396624" cy="2200628"/>
          </a:xfrm>
          <a:prstGeom prst="rect">
            <a:avLst/>
          </a:prstGeom>
        </p:spPr>
      </p:pic>
      <p:sp>
        <p:nvSpPr>
          <p:cNvPr id="111" name="楕円 110">
            <a:extLst>
              <a:ext uri="{FF2B5EF4-FFF2-40B4-BE49-F238E27FC236}">
                <a16:creationId xmlns:a16="http://schemas.microsoft.com/office/drawing/2014/main" id="{FBA8D1A0-4919-4D23-9B8B-9FE28C727CA9}"/>
              </a:ext>
            </a:extLst>
          </p:cNvPr>
          <p:cNvSpPr/>
          <p:nvPr/>
        </p:nvSpPr>
        <p:spPr>
          <a:xfrm>
            <a:off x="3361400" y="4429271"/>
            <a:ext cx="99527" cy="10236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9C69A74C-EB13-499F-8551-EBBB5357EB2B}"/>
              </a:ext>
            </a:extLst>
          </p:cNvPr>
          <p:cNvSpPr txBox="1"/>
          <p:nvPr/>
        </p:nvSpPr>
        <p:spPr>
          <a:xfrm>
            <a:off x="3411164" y="4365037"/>
            <a:ext cx="1739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予算：申請区分と手続き代行者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7327831F-FDA4-446E-92F7-29661D806ED8}"/>
              </a:ext>
            </a:extLst>
          </p:cNvPr>
          <p:cNvSpPr txBox="1"/>
          <p:nvPr/>
        </p:nvSpPr>
        <p:spPr>
          <a:xfrm>
            <a:off x="3272745" y="4531635"/>
            <a:ext cx="36356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800" dirty="0">
                <a:solidFill>
                  <a:srgbClr val="3C3C3C"/>
                </a:solidFill>
                <a:latin typeface="Noto Sans JP"/>
              </a:rPr>
              <a:t>交付申請などの手続は</a:t>
            </a:r>
            <a:r>
              <a:rPr lang="en-US" altLang="ja-JP" sz="800" dirty="0">
                <a:solidFill>
                  <a:srgbClr val="3C3C3C"/>
                </a:solidFill>
                <a:latin typeface="Noto Sans JP"/>
              </a:rPr>
              <a:t>2</a:t>
            </a:r>
            <a:r>
              <a:rPr lang="ja-JP" altLang="en-US" sz="800" dirty="0">
                <a:solidFill>
                  <a:srgbClr val="3C3C3C"/>
                </a:solidFill>
                <a:latin typeface="Noto Sans JP"/>
              </a:rPr>
              <a:t>つの申請区分とし、原則、契約を取り交わす事業者</a:t>
            </a:r>
            <a:r>
              <a:rPr lang="en-US" altLang="ja-JP" sz="800" dirty="0">
                <a:solidFill>
                  <a:srgbClr val="3C3C3C"/>
                </a:solidFill>
                <a:latin typeface="Noto Sans JP"/>
              </a:rPr>
              <a:t>(</a:t>
            </a:r>
            <a:r>
              <a:rPr lang="ja-JP" altLang="en-US" sz="800" dirty="0">
                <a:solidFill>
                  <a:srgbClr val="3C3C3C"/>
                </a:solidFill>
                <a:latin typeface="Noto Sans JP"/>
              </a:rPr>
              <a:t>事前登録が必要</a:t>
            </a:r>
            <a:r>
              <a:rPr lang="en-US" altLang="ja-JP" sz="800" dirty="0">
                <a:solidFill>
                  <a:srgbClr val="3C3C3C"/>
                </a:solidFill>
                <a:latin typeface="Noto Sans JP"/>
              </a:rPr>
              <a:t>)</a:t>
            </a:r>
            <a:r>
              <a:rPr lang="ja-JP" altLang="en-US" sz="800" dirty="0">
                <a:solidFill>
                  <a:srgbClr val="3C3C3C"/>
                </a:solidFill>
                <a:latin typeface="Noto Sans JP"/>
              </a:rPr>
              <a:t>が代行</a:t>
            </a:r>
            <a:endParaRPr lang="ja-JP" altLang="en-US" sz="800" b="0" i="0" dirty="0">
              <a:solidFill>
                <a:srgbClr val="3C3C3C"/>
              </a:solidFill>
              <a:effectLst/>
              <a:latin typeface="Noto Sans JP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3CF05AA4-8D0F-49A1-BB58-8945BD45ACB8}"/>
              </a:ext>
            </a:extLst>
          </p:cNvPr>
          <p:cNvSpPr txBox="1"/>
          <p:nvPr/>
        </p:nvSpPr>
        <p:spPr>
          <a:xfrm>
            <a:off x="3722852" y="7047005"/>
            <a:ext cx="31467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sz="800" b="0" i="0" dirty="0">
                <a:solidFill>
                  <a:srgbClr val="3C3C3C"/>
                </a:solidFill>
                <a:effectLst/>
                <a:latin typeface="Noto Sans JP"/>
              </a:rPr>
              <a:t>※1</a:t>
            </a:r>
            <a:r>
              <a:rPr lang="ja-JP" altLang="en-US" sz="800" b="0" i="0" dirty="0">
                <a:solidFill>
                  <a:srgbClr val="3C3C3C"/>
                </a:solidFill>
                <a:effectLst/>
                <a:latin typeface="Noto Sans JP"/>
              </a:rPr>
              <a:t>戸建、共同住宅等の別に寄りません​。以下同じ。</a:t>
            </a:r>
          </a:p>
          <a:p>
            <a:pPr algn="l"/>
            <a:r>
              <a:rPr lang="en-US" altLang="ja-JP" sz="800" b="0" i="0" dirty="0">
                <a:solidFill>
                  <a:srgbClr val="3C3C3C"/>
                </a:solidFill>
                <a:effectLst/>
                <a:latin typeface="Noto Sans JP"/>
              </a:rPr>
              <a:t>※2</a:t>
            </a:r>
            <a:r>
              <a:rPr lang="ja-JP" altLang="en-US" sz="800" b="0" i="0" dirty="0">
                <a:solidFill>
                  <a:srgbClr val="3C3C3C"/>
                </a:solidFill>
                <a:effectLst/>
                <a:latin typeface="Noto Sans JP"/>
              </a:rPr>
              <a:t>本事業の対象機器を導入したことで、電力・ガス 契約する　エネルギー小売（電力会社、ガス会社等）が本事業の登録事業者である場合、手続代行を依頼することもできます。</a:t>
            </a:r>
          </a:p>
        </p:txBody>
      </p:sp>
      <p:sp>
        <p:nvSpPr>
          <p:cNvPr id="115" name="楕円 114">
            <a:extLst>
              <a:ext uri="{FF2B5EF4-FFF2-40B4-BE49-F238E27FC236}">
                <a16:creationId xmlns:a16="http://schemas.microsoft.com/office/drawing/2014/main" id="{475027E8-794D-4979-8FAD-A3AADE3B91CA}"/>
              </a:ext>
            </a:extLst>
          </p:cNvPr>
          <p:cNvSpPr/>
          <p:nvPr/>
        </p:nvSpPr>
        <p:spPr>
          <a:xfrm>
            <a:off x="238371" y="3478601"/>
            <a:ext cx="99527" cy="10236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5DD43EAB-D8CB-4428-B13C-0B5AB4ABF6B4}"/>
              </a:ext>
            </a:extLst>
          </p:cNvPr>
          <p:cNvSpPr txBox="1"/>
          <p:nvPr/>
        </p:nvSpPr>
        <p:spPr>
          <a:xfrm>
            <a:off x="288134" y="3406016"/>
            <a:ext cx="1104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補助額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補助上限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思考の吹き出し: 雲形 136">
            <a:extLst>
              <a:ext uri="{FF2B5EF4-FFF2-40B4-BE49-F238E27FC236}">
                <a16:creationId xmlns:a16="http://schemas.microsoft.com/office/drawing/2014/main" id="{970103AF-08B6-44DB-AD9F-7D772CDA1650}"/>
              </a:ext>
            </a:extLst>
          </p:cNvPr>
          <p:cNvSpPr/>
          <p:nvPr/>
        </p:nvSpPr>
        <p:spPr>
          <a:xfrm>
            <a:off x="312569" y="74942"/>
            <a:ext cx="916726" cy="748135"/>
          </a:xfrm>
          <a:prstGeom prst="cloudCallout">
            <a:avLst>
              <a:gd name="adj1" fmla="val 6943"/>
              <a:gd name="adj2" fmla="val 92531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F33BF2E2-4B40-47FE-AB20-6BEC670FD788}"/>
              </a:ext>
            </a:extLst>
          </p:cNvPr>
          <p:cNvSpPr txBox="1"/>
          <p:nvPr/>
        </p:nvSpPr>
        <p:spPr>
          <a:xfrm rot="20880807">
            <a:off x="60993" y="167864"/>
            <a:ext cx="14683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ラノベPOP v2" panose="00000900000000000000" pitchFamily="50" charset="-128"/>
              </a:rPr>
              <a:t>新築</a:t>
            </a:r>
            <a:endParaRPr kumimoji="1" lang="en-US" altLang="ja-JP" sz="105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ラノベPOP v2" panose="00000900000000000000" pitchFamily="50" charset="-128"/>
            </a:endParaRPr>
          </a:p>
          <a:p>
            <a:pPr algn="ctr"/>
            <a:r>
              <a:rPr kumimoji="1" lang="ja-JP" altLang="en-US" sz="105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ラノベPOP v2" panose="00000900000000000000" pitchFamily="50" charset="-128"/>
              </a:rPr>
              <a:t>リフォームも</a:t>
            </a:r>
            <a:endParaRPr kumimoji="1" lang="en-US" altLang="ja-JP" sz="105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ラノベPOP v2" panose="00000900000000000000" pitchFamily="50" charset="-128"/>
            </a:endParaRPr>
          </a:p>
          <a:p>
            <a:pPr algn="ctr"/>
            <a:r>
              <a:rPr kumimoji="1" lang="ja-JP" altLang="en-US" sz="105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ラノベPOP v2" panose="00000900000000000000" pitchFamily="50" charset="-128"/>
              </a:rPr>
              <a:t>対象！</a:t>
            </a:r>
          </a:p>
        </p:txBody>
      </p:sp>
      <p:pic>
        <p:nvPicPr>
          <p:cNvPr id="43" name="図 42" descr="グラフィカル ユーザー インターフェイス, アプリケーション, Word&#10;&#10;自動的に生成された説明">
            <a:extLst>
              <a:ext uri="{FF2B5EF4-FFF2-40B4-BE49-F238E27FC236}">
                <a16:creationId xmlns:a16="http://schemas.microsoft.com/office/drawing/2014/main" id="{26ED26EA-83DA-4B03-A567-4D0A6A74A07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7" t="24234" r="25714" b="8994"/>
          <a:stretch/>
        </p:blipFill>
        <p:spPr>
          <a:xfrm>
            <a:off x="47332" y="7224574"/>
            <a:ext cx="3644042" cy="2541144"/>
          </a:xfrm>
          <a:prstGeom prst="rect">
            <a:avLst/>
          </a:prstGeom>
        </p:spPr>
      </p:pic>
      <p:pic>
        <p:nvPicPr>
          <p:cNvPr id="139" name="図 138">
            <a:extLst>
              <a:ext uri="{FF2B5EF4-FFF2-40B4-BE49-F238E27FC236}">
                <a16:creationId xmlns:a16="http://schemas.microsoft.com/office/drawing/2014/main" id="{01D8047B-A734-417B-A107-9CDA86F713B0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64671" y="7584379"/>
            <a:ext cx="1514357" cy="816437"/>
          </a:xfrm>
          <a:prstGeom prst="rect">
            <a:avLst/>
          </a:prstGeom>
        </p:spPr>
      </p:pic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88436E69-A7C1-4A54-B044-B29DF4E501DE}"/>
              </a:ext>
            </a:extLst>
          </p:cNvPr>
          <p:cNvSpPr txBox="1"/>
          <p:nvPr/>
        </p:nvSpPr>
        <p:spPr>
          <a:xfrm>
            <a:off x="5653783" y="8353415"/>
            <a:ext cx="11378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ハイブリッド給湯器</a:t>
            </a:r>
          </a:p>
        </p:txBody>
      </p:sp>
      <p:pic>
        <p:nvPicPr>
          <p:cNvPr id="45" name="図 4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2EE7616A-1649-41E8-A8FC-BB0257FECCA5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4" t="24680" r="18640" b="29868"/>
          <a:stretch/>
        </p:blipFill>
        <p:spPr>
          <a:xfrm>
            <a:off x="3722852" y="8584247"/>
            <a:ext cx="3083638" cy="12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40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7EF112C-DF85-4BF1-A85C-A89029A304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809595"/>
              </p:ext>
            </p:extLst>
          </p:nvPr>
        </p:nvGraphicFramePr>
        <p:xfrm>
          <a:off x="36830" y="2545749"/>
          <a:ext cx="6858000" cy="23847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0419">
                  <a:extLst>
                    <a:ext uri="{9D8B030D-6E8A-4147-A177-3AD203B41FA5}">
                      <a16:colId xmlns:a16="http://schemas.microsoft.com/office/drawing/2014/main" val="1441692862"/>
                    </a:ext>
                  </a:extLst>
                </a:gridCol>
                <a:gridCol w="1716427">
                  <a:extLst>
                    <a:ext uri="{9D8B030D-6E8A-4147-A177-3AD203B41FA5}">
                      <a16:colId xmlns:a16="http://schemas.microsoft.com/office/drawing/2014/main" val="68691691"/>
                    </a:ext>
                  </a:extLst>
                </a:gridCol>
                <a:gridCol w="2130577">
                  <a:extLst>
                    <a:ext uri="{9D8B030D-6E8A-4147-A177-3AD203B41FA5}">
                      <a16:colId xmlns:a16="http://schemas.microsoft.com/office/drawing/2014/main" val="3870289856"/>
                    </a:ext>
                  </a:extLst>
                </a:gridCol>
                <a:gridCol w="2130577">
                  <a:extLst>
                    <a:ext uri="{9D8B030D-6E8A-4147-A177-3AD203B41FA5}">
                      <a16:colId xmlns:a16="http://schemas.microsoft.com/office/drawing/2014/main" val="1415000722"/>
                    </a:ext>
                  </a:extLst>
                </a:gridCol>
              </a:tblGrid>
              <a:tr h="2135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対象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家庭用燃料電池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ハイブリッド給湯機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ヒートポンプ給湯器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52358"/>
                  </a:ext>
                </a:extLst>
              </a:tr>
              <a:tr h="125695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商品例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20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支払条件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+mn-ea"/>
                          <a:ea typeface="+mn-ea"/>
                        </a:rPr>
                        <a:t>一般社団法人燃料電池普及促進協会（</a:t>
                      </a:r>
                      <a:r>
                        <a:rPr kumimoji="1" lang="en-US" altLang="ja-JP" sz="800" dirty="0">
                          <a:latin typeface="+mn-ea"/>
                          <a:ea typeface="+mn-ea"/>
                        </a:rPr>
                        <a:t>FCA</a:t>
                      </a:r>
                      <a:r>
                        <a:rPr kumimoji="1" lang="ja-JP" altLang="en-US" sz="800" dirty="0">
                          <a:latin typeface="+mn-ea"/>
                          <a:ea typeface="+mn-ea"/>
                        </a:rPr>
                        <a:t>）の製品登録に必要なされたものを対象とする。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+mn-ea"/>
                          <a:ea typeface="+mn-ea"/>
                        </a:rPr>
                        <a:t>一般社団法人日本ガス石油機器工業会の規格（</a:t>
                      </a:r>
                      <a:r>
                        <a:rPr kumimoji="1" lang="en-US" altLang="ja-JP" sz="800" dirty="0">
                          <a:latin typeface="+mn-ea"/>
                          <a:ea typeface="+mn-ea"/>
                        </a:rPr>
                        <a:t>JGKAS A705</a:t>
                      </a:r>
                      <a:r>
                        <a:rPr kumimoji="1" lang="ja-JP" altLang="en-US" sz="800" dirty="0">
                          <a:latin typeface="+mn-ea"/>
                          <a:ea typeface="+mn-ea"/>
                        </a:rPr>
                        <a:t>）で、年間給湯効率が</a:t>
                      </a:r>
                      <a:r>
                        <a:rPr kumimoji="1" lang="en-US" altLang="ja-JP" sz="800" dirty="0">
                          <a:latin typeface="+mn-ea"/>
                          <a:ea typeface="+mn-ea"/>
                        </a:rPr>
                        <a:t>108%</a:t>
                      </a:r>
                      <a:r>
                        <a:rPr kumimoji="1" lang="ja-JP" altLang="en-US" sz="800" dirty="0">
                          <a:latin typeface="+mn-ea"/>
                          <a:ea typeface="+mn-ea"/>
                        </a:rPr>
                        <a:t>以上のものを対象とする。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+mn-ea"/>
                          <a:ea typeface="+mn-ea"/>
                        </a:rPr>
                        <a:t>省エネ法上のトップランナー制度の対象機器であり、</a:t>
                      </a:r>
                      <a:r>
                        <a:rPr kumimoji="1" lang="en-US" altLang="ja-JP" sz="800" dirty="0">
                          <a:latin typeface="+mn-ea"/>
                          <a:ea typeface="+mn-ea"/>
                        </a:rPr>
                        <a:t>2025</a:t>
                      </a:r>
                      <a:r>
                        <a:rPr kumimoji="1" lang="ja-JP" altLang="en-US" sz="800" dirty="0">
                          <a:latin typeface="+mn-ea"/>
                          <a:ea typeface="+mn-ea"/>
                        </a:rPr>
                        <a:t>年度の目標基準値以上のもの（</a:t>
                      </a:r>
                      <a:r>
                        <a:rPr kumimoji="1" lang="en-US" altLang="ja-JP" sz="800" dirty="0">
                          <a:latin typeface="+mn-ea"/>
                          <a:ea typeface="+mn-ea"/>
                        </a:rPr>
                        <a:t>JIS3.5</a:t>
                      </a:r>
                      <a:r>
                        <a:rPr kumimoji="1" lang="ja-JP" altLang="en-US" sz="800" dirty="0">
                          <a:latin typeface="+mn-ea"/>
                          <a:ea typeface="+mn-ea"/>
                        </a:rPr>
                        <a:t>以上）を対象とする。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88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補助金額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kumimoji="1" lang="ja-JP" altLang="en-US" sz="2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万円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／台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kumimoji="1" lang="ja-JP" altLang="en-US" sz="2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万円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／台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kumimoji="1" lang="ja-JP" altLang="en-US" sz="2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万円</a:t>
                      </a:r>
                      <a:r>
                        <a:rPr kumimoji="1" lang="ja-JP" altLang="en-US" dirty="0">
                          <a:latin typeface="+mn-ea"/>
                          <a:ea typeface="+mn-ea"/>
                        </a:rPr>
                        <a:t>／台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408491"/>
                  </a:ext>
                </a:extLst>
              </a:tr>
            </a:tbl>
          </a:graphicData>
        </a:graphic>
      </p:graphicFrame>
      <p:pic>
        <p:nvPicPr>
          <p:cNvPr id="1028" name="Picture 4" descr="typeS アイシン製 | エネファーム | ガス機器・マイホーム発電 | ご家庭のお客さま | 西部ガス">
            <a:extLst>
              <a:ext uri="{FF2B5EF4-FFF2-40B4-BE49-F238E27FC236}">
                <a16:creationId xmlns:a16="http://schemas.microsoft.com/office/drawing/2014/main" id="{BF4BA03C-B8B6-449F-BEBB-DFC19E164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8"/>
          <a:stretch/>
        </p:blipFill>
        <p:spPr bwMode="auto">
          <a:xfrm>
            <a:off x="1292321" y="2886705"/>
            <a:ext cx="990316" cy="89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ハイブリッド給湯・暖房システムをリニューアル！ 入浴事故の軽減に向けて、おふろの&quot;見まもり機能&quot;を搭載 | ニュースリリース | ノーリツ">
            <a:extLst>
              <a:ext uri="{FF2B5EF4-FFF2-40B4-BE49-F238E27FC236}">
                <a16:creationId xmlns:a16="http://schemas.microsoft.com/office/drawing/2014/main" id="{0D1C78B9-A615-4757-B45E-171A22732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571" y="2820790"/>
            <a:ext cx="1206498" cy="131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拡大画像">
            <a:extLst>
              <a:ext uri="{FF2B5EF4-FFF2-40B4-BE49-F238E27FC236}">
                <a16:creationId xmlns:a16="http://schemas.microsoft.com/office/drawing/2014/main" id="{94D5C8EA-C63F-43B1-8B92-F1CD1F2CF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3" t="30587" r="12346" b="29733"/>
          <a:stretch/>
        </p:blipFill>
        <p:spPr bwMode="auto">
          <a:xfrm>
            <a:off x="1175197" y="3766956"/>
            <a:ext cx="1107440" cy="28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製品ラインアップ | 三菱 エコキュート | 三菱電機">
            <a:extLst>
              <a:ext uri="{FF2B5EF4-FFF2-40B4-BE49-F238E27FC236}">
                <a16:creationId xmlns:a16="http://schemas.microsoft.com/office/drawing/2014/main" id="{5F8C5F9A-DCCD-482B-B258-37A76EA52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293" y="2955863"/>
            <a:ext cx="1206498" cy="104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矢印: 右 4">
            <a:extLst>
              <a:ext uri="{FF2B5EF4-FFF2-40B4-BE49-F238E27FC236}">
                <a16:creationId xmlns:a16="http://schemas.microsoft.com/office/drawing/2014/main" id="{FC9A5FA3-F475-4ABF-A7E3-52FDFE62E091}"/>
              </a:ext>
            </a:extLst>
          </p:cNvPr>
          <p:cNvSpPr/>
          <p:nvPr/>
        </p:nvSpPr>
        <p:spPr>
          <a:xfrm>
            <a:off x="447041" y="6753836"/>
            <a:ext cx="5968744" cy="38885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1BEC1CE-E2FC-4BFF-885A-31F06C9C7EA0}"/>
              </a:ext>
            </a:extLst>
          </p:cNvPr>
          <p:cNvSpPr/>
          <p:nvPr/>
        </p:nvSpPr>
        <p:spPr>
          <a:xfrm>
            <a:off x="3505201" y="6425690"/>
            <a:ext cx="3252722" cy="1098188"/>
          </a:xfrm>
          <a:prstGeom prst="rect">
            <a:avLst/>
          </a:prstGeom>
          <a:noFill/>
          <a:ln w="2857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09D0FD3-83F7-4DC6-A69E-0B80BC71FDF1}"/>
              </a:ext>
            </a:extLst>
          </p:cNvPr>
          <p:cNvSpPr/>
          <p:nvPr/>
        </p:nvSpPr>
        <p:spPr>
          <a:xfrm>
            <a:off x="167639" y="6477434"/>
            <a:ext cx="543560" cy="180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閣議決定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3344E57-8D19-499D-B15D-59D17993B5AB}"/>
              </a:ext>
            </a:extLst>
          </p:cNvPr>
          <p:cNvSpPr/>
          <p:nvPr/>
        </p:nvSpPr>
        <p:spPr>
          <a:xfrm>
            <a:off x="2401316" y="6477434"/>
            <a:ext cx="875792" cy="180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事業者登録開始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CC18846-4E5E-4AF8-9919-8327D4652A35}"/>
              </a:ext>
            </a:extLst>
          </p:cNvPr>
          <p:cNvSpPr/>
          <p:nvPr/>
        </p:nvSpPr>
        <p:spPr>
          <a:xfrm>
            <a:off x="1183386" y="6477434"/>
            <a:ext cx="875792" cy="180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補正予算成立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E32C044-B95E-4B19-BAF9-8A414F960A8A}"/>
              </a:ext>
            </a:extLst>
          </p:cNvPr>
          <p:cNvSpPr/>
          <p:nvPr/>
        </p:nvSpPr>
        <p:spPr>
          <a:xfrm>
            <a:off x="3362452" y="6477434"/>
            <a:ext cx="875792" cy="180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公募開始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D0E72DA-FCA6-4FA3-9090-5385769C7C88}"/>
              </a:ext>
            </a:extLst>
          </p:cNvPr>
          <p:cNvSpPr/>
          <p:nvPr/>
        </p:nvSpPr>
        <p:spPr>
          <a:xfrm>
            <a:off x="5928360" y="6477434"/>
            <a:ext cx="923036" cy="180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申請・完了報告</a:t>
            </a:r>
            <a:endParaRPr kumimoji="1"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（令和</a:t>
            </a:r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月末）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504ADDC1-E0C0-4CE9-8AA6-EE92450525D7}"/>
              </a:ext>
            </a:extLst>
          </p:cNvPr>
          <p:cNvSpPr/>
          <p:nvPr/>
        </p:nvSpPr>
        <p:spPr>
          <a:xfrm>
            <a:off x="0" y="7269743"/>
            <a:ext cx="878839" cy="180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22/11/8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閣議決定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42A3EF1B-435B-46A5-96C9-1C050ACEA998}"/>
              </a:ext>
            </a:extLst>
          </p:cNvPr>
          <p:cNvSpPr/>
          <p:nvPr/>
        </p:nvSpPr>
        <p:spPr>
          <a:xfrm>
            <a:off x="1292098" y="7269743"/>
            <a:ext cx="658368" cy="180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22/12</a:t>
            </a:r>
            <a:endParaRPr kumimoji="1"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E1A1B9D-9064-4741-A5CA-994627CF2E8F}"/>
              </a:ext>
            </a:extLst>
          </p:cNvPr>
          <p:cNvSpPr/>
          <p:nvPr/>
        </p:nvSpPr>
        <p:spPr>
          <a:xfrm>
            <a:off x="2510028" y="7269743"/>
            <a:ext cx="658368" cy="180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23/1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月中旬</a:t>
            </a:r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553FB234-7173-4411-9D60-5F31B1FCC679}"/>
              </a:ext>
            </a:extLst>
          </p:cNvPr>
          <p:cNvSpPr/>
          <p:nvPr/>
        </p:nvSpPr>
        <p:spPr>
          <a:xfrm>
            <a:off x="4551680" y="7147771"/>
            <a:ext cx="578613" cy="319319"/>
          </a:xfrm>
          <a:custGeom>
            <a:avLst/>
            <a:gdLst>
              <a:gd name="connsiteX0" fmla="*/ 437896 w 875792"/>
              <a:gd name="connsiteY0" fmla="*/ 0 h 622685"/>
              <a:gd name="connsiteX1" fmla="*/ 605536 w 875792"/>
              <a:gd name="connsiteY1" fmla="*/ 126492 h 622685"/>
              <a:gd name="connsiteX2" fmla="*/ 521716 w 875792"/>
              <a:gd name="connsiteY2" fmla="*/ 126492 h 622685"/>
              <a:gd name="connsiteX3" fmla="*/ 521716 w 875792"/>
              <a:gd name="connsiteY3" fmla="*/ 240792 h 622685"/>
              <a:gd name="connsiteX4" fmla="*/ 875792 w 875792"/>
              <a:gd name="connsiteY4" fmla="*/ 240792 h 622685"/>
              <a:gd name="connsiteX5" fmla="*/ 875792 w 875792"/>
              <a:gd name="connsiteY5" fmla="*/ 622685 h 622685"/>
              <a:gd name="connsiteX6" fmla="*/ 0 w 875792"/>
              <a:gd name="connsiteY6" fmla="*/ 622685 h 622685"/>
              <a:gd name="connsiteX7" fmla="*/ 0 w 875792"/>
              <a:gd name="connsiteY7" fmla="*/ 240792 h 622685"/>
              <a:gd name="connsiteX8" fmla="*/ 354076 w 875792"/>
              <a:gd name="connsiteY8" fmla="*/ 240792 h 622685"/>
              <a:gd name="connsiteX9" fmla="*/ 354076 w 875792"/>
              <a:gd name="connsiteY9" fmla="*/ 126492 h 622685"/>
              <a:gd name="connsiteX10" fmla="*/ 270256 w 875792"/>
              <a:gd name="connsiteY10" fmla="*/ 126492 h 6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5792" h="622685">
                <a:moveTo>
                  <a:pt x="437896" y="0"/>
                </a:moveTo>
                <a:lnTo>
                  <a:pt x="605536" y="126492"/>
                </a:lnTo>
                <a:lnTo>
                  <a:pt x="521716" y="126492"/>
                </a:lnTo>
                <a:lnTo>
                  <a:pt x="521716" y="240792"/>
                </a:lnTo>
                <a:lnTo>
                  <a:pt x="875792" y="240792"/>
                </a:lnTo>
                <a:lnTo>
                  <a:pt x="875792" y="622685"/>
                </a:lnTo>
                <a:lnTo>
                  <a:pt x="0" y="622685"/>
                </a:lnTo>
                <a:lnTo>
                  <a:pt x="0" y="240792"/>
                </a:lnTo>
                <a:lnTo>
                  <a:pt x="354076" y="240792"/>
                </a:lnTo>
                <a:lnTo>
                  <a:pt x="354076" y="126492"/>
                </a:lnTo>
                <a:lnTo>
                  <a:pt x="270256" y="126492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ctr"/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交付申請</a:t>
            </a: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D8F5A027-5318-43E0-A170-089F7C4E57C6}"/>
              </a:ext>
            </a:extLst>
          </p:cNvPr>
          <p:cNvCxnSpPr>
            <a:cxnSpLocks/>
          </p:cNvCxnSpPr>
          <p:nvPr/>
        </p:nvCxnSpPr>
        <p:spPr>
          <a:xfrm>
            <a:off x="3800348" y="6685570"/>
            <a:ext cx="0" cy="57600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E3037647-6E91-4EAD-9D12-D13EAB1FAE03}"/>
              </a:ext>
            </a:extLst>
          </p:cNvPr>
          <p:cNvCxnSpPr>
            <a:cxnSpLocks/>
          </p:cNvCxnSpPr>
          <p:nvPr/>
        </p:nvCxnSpPr>
        <p:spPr>
          <a:xfrm>
            <a:off x="442214" y="6685570"/>
            <a:ext cx="0" cy="57600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6E1F6767-4839-4396-9BC7-CEC7E0928F0F}"/>
              </a:ext>
            </a:extLst>
          </p:cNvPr>
          <p:cNvCxnSpPr>
            <a:cxnSpLocks/>
          </p:cNvCxnSpPr>
          <p:nvPr/>
        </p:nvCxnSpPr>
        <p:spPr>
          <a:xfrm>
            <a:off x="1625092" y="6685570"/>
            <a:ext cx="0" cy="57600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5FA1D004-E7A9-4006-8722-F0083CD5DBA2}"/>
              </a:ext>
            </a:extLst>
          </p:cNvPr>
          <p:cNvCxnSpPr>
            <a:cxnSpLocks/>
          </p:cNvCxnSpPr>
          <p:nvPr/>
        </p:nvCxnSpPr>
        <p:spPr>
          <a:xfrm>
            <a:off x="2839212" y="6685570"/>
            <a:ext cx="0" cy="57600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1925724C-CFAF-4EE7-8D3C-759459F13894}"/>
              </a:ext>
            </a:extLst>
          </p:cNvPr>
          <p:cNvCxnSpPr>
            <a:cxnSpLocks/>
          </p:cNvCxnSpPr>
          <p:nvPr/>
        </p:nvCxnSpPr>
        <p:spPr>
          <a:xfrm>
            <a:off x="6431026" y="6685570"/>
            <a:ext cx="0" cy="57600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星: 5 pt 8">
            <a:extLst>
              <a:ext uri="{FF2B5EF4-FFF2-40B4-BE49-F238E27FC236}">
                <a16:creationId xmlns:a16="http://schemas.microsoft.com/office/drawing/2014/main" id="{9557E49A-0B6F-4B34-8358-E45F3701BD60}"/>
              </a:ext>
            </a:extLst>
          </p:cNvPr>
          <p:cNvSpPr/>
          <p:nvPr/>
        </p:nvSpPr>
        <p:spPr>
          <a:xfrm>
            <a:off x="357631" y="6857864"/>
            <a:ext cx="187960" cy="180797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星: 5 pt 18">
            <a:extLst>
              <a:ext uri="{FF2B5EF4-FFF2-40B4-BE49-F238E27FC236}">
                <a16:creationId xmlns:a16="http://schemas.microsoft.com/office/drawing/2014/main" id="{B99D8207-48C8-45A4-9E8A-E2DA9655E3F5}"/>
              </a:ext>
            </a:extLst>
          </p:cNvPr>
          <p:cNvSpPr/>
          <p:nvPr/>
        </p:nvSpPr>
        <p:spPr>
          <a:xfrm>
            <a:off x="2745232" y="6857864"/>
            <a:ext cx="187960" cy="180797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星: 5 pt 19">
            <a:extLst>
              <a:ext uri="{FF2B5EF4-FFF2-40B4-BE49-F238E27FC236}">
                <a16:creationId xmlns:a16="http://schemas.microsoft.com/office/drawing/2014/main" id="{64041F27-3237-4DA8-9992-E621D545040C}"/>
              </a:ext>
            </a:extLst>
          </p:cNvPr>
          <p:cNvSpPr/>
          <p:nvPr/>
        </p:nvSpPr>
        <p:spPr>
          <a:xfrm>
            <a:off x="4747006" y="6857864"/>
            <a:ext cx="187960" cy="180797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星: 5 pt 20">
            <a:extLst>
              <a:ext uri="{FF2B5EF4-FFF2-40B4-BE49-F238E27FC236}">
                <a16:creationId xmlns:a16="http://schemas.microsoft.com/office/drawing/2014/main" id="{FA5F2F9A-FB9C-475F-8342-3B7A51F50021}"/>
              </a:ext>
            </a:extLst>
          </p:cNvPr>
          <p:cNvSpPr/>
          <p:nvPr/>
        </p:nvSpPr>
        <p:spPr>
          <a:xfrm>
            <a:off x="5849114" y="6857864"/>
            <a:ext cx="187960" cy="180797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フリーフォーム: 図形 44">
            <a:extLst>
              <a:ext uri="{FF2B5EF4-FFF2-40B4-BE49-F238E27FC236}">
                <a16:creationId xmlns:a16="http://schemas.microsoft.com/office/drawing/2014/main" id="{A2295267-65D7-470D-A53B-E8DF4B6408EE}"/>
              </a:ext>
            </a:extLst>
          </p:cNvPr>
          <p:cNvSpPr/>
          <p:nvPr/>
        </p:nvSpPr>
        <p:spPr>
          <a:xfrm>
            <a:off x="5653788" y="7147771"/>
            <a:ext cx="578613" cy="319319"/>
          </a:xfrm>
          <a:custGeom>
            <a:avLst/>
            <a:gdLst>
              <a:gd name="connsiteX0" fmla="*/ 437896 w 875792"/>
              <a:gd name="connsiteY0" fmla="*/ 0 h 622685"/>
              <a:gd name="connsiteX1" fmla="*/ 605536 w 875792"/>
              <a:gd name="connsiteY1" fmla="*/ 126492 h 622685"/>
              <a:gd name="connsiteX2" fmla="*/ 521716 w 875792"/>
              <a:gd name="connsiteY2" fmla="*/ 126492 h 622685"/>
              <a:gd name="connsiteX3" fmla="*/ 521716 w 875792"/>
              <a:gd name="connsiteY3" fmla="*/ 240792 h 622685"/>
              <a:gd name="connsiteX4" fmla="*/ 875792 w 875792"/>
              <a:gd name="connsiteY4" fmla="*/ 240792 h 622685"/>
              <a:gd name="connsiteX5" fmla="*/ 875792 w 875792"/>
              <a:gd name="connsiteY5" fmla="*/ 622685 h 622685"/>
              <a:gd name="connsiteX6" fmla="*/ 0 w 875792"/>
              <a:gd name="connsiteY6" fmla="*/ 622685 h 622685"/>
              <a:gd name="connsiteX7" fmla="*/ 0 w 875792"/>
              <a:gd name="connsiteY7" fmla="*/ 240792 h 622685"/>
              <a:gd name="connsiteX8" fmla="*/ 354076 w 875792"/>
              <a:gd name="connsiteY8" fmla="*/ 240792 h 622685"/>
              <a:gd name="connsiteX9" fmla="*/ 354076 w 875792"/>
              <a:gd name="connsiteY9" fmla="*/ 126492 h 622685"/>
              <a:gd name="connsiteX10" fmla="*/ 270256 w 875792"/>
              <a:gd name="connsiteY10" fmla="*/ 126492 h 6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5792" h="622685">
                <a:moveTo>
                  <a:pt x="437896" y="0"/>
                </a:moveTo>
                <a:lnTo>
                  <a:pt x="605536" y="126492"/>
                </a:lnTo>
                <a:lnTo>
                  <a:pt x="521716" y="126492"/>
                </a:lnTo>
                <a:lnTo>
                  <a:pt x="521716" y="240792"/>
                </a:lnTo>
                <a:lnTo>
                  <a:pt x="875792" y="240792"/>
                </a:lnTo>
                <a:lnTo>
                  <a:pt x="875792" y="622685"/>
                </a:lnTo>
                <a:lnTo>
                  <a:pt x="0" y="622685"/>
                </a:lnTo>
                <a:lnTo>
                  <a:pt x="0" y="240792"/>
                </a:lnTo>
                <a:lnTo>
                  <a:pt x="354076" y="240792"/>
                </a:lnTo>
                <a:lnTo>
                  <a:pt x="354076" y="126492"/>
                </a:lnTo>
                <a:lnTo>
                  <a:pt x="270256" y="126492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ctr"/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完了報告</a:t>
            </a:r>
          </a:p>
        </p:txBody>
      </p:sp>
      <p:sp>
        <p:nvSpPr>
          <p:cNvPr id="36" name="矢印: 下 35">
            <a:extLst>
              <a:ext uri="{FF2B5EF4-FFF2-40B4-BE49-F238E27FC236}">
                <a16:creationId xmlns:a16="http://schemas.microsoft.com/office/drawing/2014/main" id="{00B916A5-BD17-4C2E-9E3E-C2EB3965CCA2}"/>
              </a:ext>
            </a:extLst>
          </p:cNvPr>
          <p:cNvSpPr/>
          <p:nvPr/>
        </p:nvSpPr>
        <p:spPr>
          <a:xfrm>
            <a:off x="6162297" y="7621004"/>
            <a:ext cx="140208" cy="151111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BA2694E-EADB-4AE4-8F17-27C5A7000872}"/>
              </a:ext>
            </a:extLst>
          </p:cNvPr>
          <p:cNvSpPr/>
          <p:nvPr/>
        </p:nvSpPr>
        <p:spPr>
          <a:xfrm>
            <a:off x="4980405" y="7761272"/>
            <a:ext cx="1843813" cy="175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accent3"/>
                </a:solidFill>
                <a:latin typeface="+mn-ea"/>
              </a:rPr>
              <a:t>実施期間：</a:t>
            </a:r>
            <a:r>
              <a:rPr kumimoji="1" lang="en-US" altLang="ja-JP" sz="800" b="1" dirty="0">
                <a:solidFill>
                  <a:schemeClr val="accent3"/>
                </a:solidFill>
                <a:latin typeface="+mn-ea"/>
              </a:rPr>
              <a:t>2023</a:t>
            </a:r>
            <a:r>
              <a:rPr kumimoji="1" lang="ja-JP" altLang="en-US" sz="800" b="1" dirty="0">
                <a:solidFill>
                  <a:schemeClr val="accent3"/>
                </a:solidFill>
                <a:latin typeface="+mn-ea"/>
              </a:rPr>
              <a:t>年</a:t>
            </a:r>
            <a:r>
              <a:rPr kumimoji="1" lang="en-US" altLang="ja-JP" sz="800" b="1" dirty="0">
                <a:solidFill>
                  <a:schemeClr val="accent3"/>
                </a:solidFill>
                <a:latin typeface="+mn-ea"/>
              </a:rPr>
              <a:t>2</a:t>
            </a:r>
            <a:r>
              <a:rPr kumimoji="1" lang="ja-JP" altLang="en-US" sz="800" b="1" dirty="0">
                <a:solidFill>
                  <a:schemeClr val="accent3"/>
                </a:solidFill>
                <a:latin typeface="+mn-ea"/>
              </a:rPr>
              <a:t>月～</a:t>
            </a:r>
            <a:r>
              <a:rPr kumimoji="1" lang="en-US" altLang="ja-JP" sz="800" b="1" dirty="0">
                <a:solidFill>
                  <a:schemeClr val="accent3"/>
                </a:solidFill>
                <a:latin typeface="+mn-ea"/>
              </a:rPr>
              <a:t>2024</a:t>
            </a:r>
            <a:r>
              <a:rPr kumimoji="1" lang="ja-JP" altLang="en-US" sz="800" b="1" dirty="0">
                <a:solidFill>
                  <a:schemeClr val="accent3"/>
                </a:solidFill>
                <a:latin typeface="+mn-ea"/>
              </a:rPr>
              <a:t>年</a:t>
            </a:r>
            <a:r>
              <a:rPr kumimoji="1" lang="en-US" altLang="ja-JP" sz="800" b="1" dirty="0">
                <a:solidFill>
                  <a:schemeClr val="accent3"/>
                </a:solidFill>
                <a:latin typeface="+mn-ea"/>
              </a:rPr>
              <a:t>2</a:t>
            </a:r>
            <a:r>
              <a:rPr kumimoji="1" lang="ja-JP" altLang="en-US" sz="800" b="1" dirty="0">
                <a:solidFill>
                  <a:schemeClr val="accent3"/>
                </a:solidFill>
                <a:latin typeface="+mn-ea"/>
              </a:rPr>
              <a:t>月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07022272-7130-4F2B-B104-96971B7AE164}"/>
              </a:ext>
            </a:extLst>
          </p:cNvPr>
          <p:cNvSpPr/>
          <p:nvPr/>
        </p:nvSpPr>
        <p:spPr>
          <a:xfrm>
            <a:off x="167639" y="7606160"/>
            <a:ext cx="3109469" cy="180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予算</a:t>
            </a:r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300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億＝</a:t>
            </a:r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万円の補助金で</a:t>
            </a:r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60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万台。エコキュートの</a:t>
            </a:r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ヶ月の出荷台数が</a:t>
            </a:r>
            <a:endParaRPr kumimoji="1"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万台と考えると、</a:t>
            </a:r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2023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年の</a:t>
            </a:r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～</a:t>
            </a:r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11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月までは活用できる見込み。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6184627-5497-4FE3-ABE4-7FC05AB2064E}"/>
              </a:ext>
            </a:extLst>
          </p:cNvPr>
          <p:cNvSpPr txBox="1"/>
          <p:nvPr/>
        </p:nvSpPr>
        <p:spPr>
          <a:xfrm>
            <a:off x="-32833" y="1385851"/>
            <a:ext cx="68513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800" b="1" i="0" u="sng" strike="noStrike" baseline="0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⾼効率給湯器導⼊促進による</a:t>
            </a:r>
            <a:endParaRPr lang="en-US" altLang="ja-JP" sz="2800" b="1" i="0" u="sng" strike="noStrike" baseline="0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800" b="1" i="0" u="sng" strike="noStrike" baseline="0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家庭部⾨の省エネルギー推進事業費補助金</a:t>
            </a:r>
            <a:endParaRPr lang="ja-JP" altLang="en-US" sz="2800" u="sng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0C48C9CA-A32E-492D-BFE5-3BB14B89845A}"/>
              </a:ext>
            </a:extLst>
          </p:cNvPr>
          <p:cNvSpPr/>
          <p:nvPr/>
        </p:nvSpPr>
        <p:spPr>
          <a:xfrm>
            <a:off x="3465830" y="7269743"/>
            <a:ext cx="658368" cy="180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23/3</a:t>
            </a:r>
            <a:r>
              <a:rPr kumimoji="1"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月下旬</a:t>
            </a:r>
          </a:p>
        </p:txBody>
      </p:sp>
      <p:graphicFrame>
        <p:nvGraphicFramePr>
          <p:cNvPr id="51" name="表 53">
            <a:extLst>
              <a:ext uri="{FF2B5EF4-FFF2-40B4-BE49-F238E27FC236}">
                <a16:creationId xmlns:a16="http://schemas.microsoft.com/office/drawing/2014/main" id="{064C6367-7492-4D11-80AD-181CF5BEF4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753600"/>
              </p:ext>
            </p:extLst>
          </p:nvPr>
        </p:nvGraphicFramePr>
        <p:xfrm>
          <a:off x="109265" y="4981418"/>
          <a:ext cx="6621713" cy="14307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45959">
                  <a:extLst>
                    <a:ext uri="{9D8B030D-6E8A-4147-A177-3AD203B41FA5}">
                      <a16:colId xmlns:a16="http://schemas.microsoft.com/office/drawing/2014/main" val="2435306032"/>
                    </a:ext>
                  </a:extLst>
                </a:gridCol>
                <a:gridCol w="945959">
                  <a:extLst>
                    <a:ext uri="{9D8B030D-6E8A-4147-A177-3AD203B41FA5}">
                      <a16:colId xmlns:a16="http://schemas.microsoft.com/office/drawing/2014/main" val="1744074160"/>
                    </a:ext>
                  </a:extLst>
                </a:gridCol>
                <a:gridCol w="945959">
                  <a:extLst>
                    <a:ext uri="{9D8B030D-6E8A-4147-A177-3AD203B41FA5}">
                      <a16:colId xmlns:a16="http://schemas.microsoft.com/office/drawing/2014/main" val="2812221940"/>
                    </a:ext>
                  </a:extLst>
                </a:gridCol>
                <a:gridCol w="945959">
                  <a:extLst>
                    <a:ext uri="{9D8B030D-6E8A-4147-A177-3AD203B41FA5}">
                      <a16:colId xmlns:a16="http://schemas.microsoft.com/office/drawing/2014/main" val="930190946"/>
                    </a:ext>
                  </a:extLst>
                </a:gridCol>
                <a:gridCol w="945959">
                  <a:extLst>
                    <a:ext uri="{9D8B030D-6E8A-4147-A177-3AD203B41FA5}">
                      <a16:colId xmlns:a16="http://schemas.microsoft.com/office/drawing/2014/main" val="2460773074"/>
                    </a:ext>
                  </a:extLst>
                </a:gridCol>
                <a:gridCol w="945959">
                  <a:extLst>
                    <a:ext uri="{9D8B030D-6E8A-4147-A177-3AD203B41FA5}">
                      <a16:colId xmlns:a16="http://schemas.microsoft.com/office/drawing/2014/main" val="710495749"/>
                    </a:ext>
                  </a:extLst>
                </a:gridCol>
                <a:gridCol w="945959">
                  <a:extLst>
                    <a:ext uri="{9D8B030D-6E8A-4147-A177-3AD203B41FA5}">
                      <a16:colId xmlns:a16="http://schemas.microsoft.com/office/drawing/2014/main" val="1488357351"/>
                    </a:ext>
                  </a:extLst>
                </a:gridCol>
              </a:tblGrid>
              <a:tr h="210122">
                <a:tc rowSpan="3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2354" marR="92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新築住宅</a:t>
                      </a:r>
                    </a:p>
                  </a:txBody>
                  <a:tcPr marL="92354" marR="92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既存住宅</a:t>
                      </a:r>
                    </a:p>
                  </a:txBody>
                  <a:tcPr marL="92354" marR="92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81246"/>
                  </a:ext>
                </a:extLst>
              </a:tr>
              <a:tr h="210122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注文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分譲</a:t>
                      </a:r>
                    </a:p>
                  </a:txBody>
                  <a:tcPr marL="92354" marR="92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戸建リフォーム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大規模修繕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29141"/>
                  </a:ext>
                </a:extLst>
              </a:tr>
              <a:tr h="210122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戸建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戸建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共同住宅等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戸建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共同住宅等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330167"/>
                  </a:ext>
                </a:extLst>
              </a:tr>
              <a:tr h="21012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施主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購入者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家主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家主又は</a:t>
                      </a:r>
                      <a:endParaRPr kumimoji="1" lang="en-US" altLang="ja-JP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管理組合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247531"/>
                  </a:ext>
                </a:extLst>
              </a:tr>
              <a:tr h="21012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賃貸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貸主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賃主又は借主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866921"/>
                  </a:ext>
                </a:extLst>
              </a:tr>
              <a:tr h="211514">
                <a:tc gridSpan="7"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新築住宅は、完成（完了検査済証の発行日）から一年以内で、人の居住用に供されたことのない住宅をいいます。既存住宅は新築住宅以外の住宅をいいます。</a:t>
                      </a:r>
                      <a:endParaRPr kumimoji="1" lang="ja-JP" altLang="en-US" sz="9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84074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2294426D-5EAF-4197-9E2D-EC682C867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561" y="66104"/>
            <a:ext cx="1449657" cy="28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A21FA2A6-EB00-43E5-911B-2E58DD1A66DC}"/>
              </a:ext>
            </a:extLst>
          </p:cNvPr>
          <p:cNvGrpSpPr/>
          <p:nvPr/>
        </p:nvGrpSpPr>
        <p:grpSpPr>
          <a:xfrm>
            <a:off x="178554" y="615811"/>
            <a:ext cx="6494288" cy="498380"/>
            <a:chOff x="206248" y="1863402"/>
            <a:chExt cx="6494288" cy="498380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3468B999-339E-431C-A932-9FBD586EEFBB}"/>
                </a:ext>
              </a:extLst>
            </p:cNvPr>
            <p:cNvSpPr/>
            <p:nvPr/>
          </p:nvSpPr>
          <p:spPr>
            <a:xfrm>
              <a:off x="206248" y="1863402"/>
              <a:ext cx="498380" cy="4983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高</a:t>
              </a:r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EDB7582A-838A-4757-8827-B4C6C1F78FE2}"/>
                </a:ext>
              </a:extLst>
            </p:cNvPr>
            <p:cNvSpPr/>
            <p:nvPr/>
          </p:nvSpPr>
          <p:spPr>
            <a:xfrm>
              <a:off x="711473" y="1863402"/>
              <a:ext cx="498380" cy="4983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効</a:t>
              </a: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99FEE2E9-2798-412E-A115-6CC92A76CBAE}"/>
                </a:ext>
              </a:extLst>
            </p:cNvPr>
            <p:cNvSpPr/>
            <p:nvPr/>
          </p:nvSpPr>
          <p:spPr>
            <a:xfrm>
              <a:off x="1211618" y="1863402"/>
              <a:ext cx="498380" cy="4983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率</a:t>
              </a: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66EBA249-2CE5-4BE7-ACA3-F87753DF2BD1}"/>
                </a:ext>
              </a:extLst>
            </p:cNvPr>
            <p:cNvSpPr/>
            <p:nvPr/>
          </p:nvSpPr>
          <p:spPr>
            <a:xfrm>
              <a:off x="1716843" y="1863402"/>
              <a:ext cx="498380" cy="498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solidFill>
                    <a:schemeClr val="tx1"/>
                  </a:solidFill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給</a:t>
              </a: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E9B6802C-7A92-4485-BB01-76C8E70B38DD}"/>
                </a:ext>
              </a:extLst>
            </p:cNvPr>
            <p:cNvSpPr/>
            <p:nvPr/>
          </p:nvSpPr>
          <p:spPr>
            <a:xfrm>
              <a:off x="2209876" y="1863402"/>
              <a:ext cx="498380" cy="498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solidFill>
                    <a:schemeClr val="tx1"/>
                  </a:solidFill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湯</a:t>
              </a: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52A6B14E-50FC-4284-B0D8-8EEEA1EA5F57}"/>
                </a:ext>
              </a:extLst>
            </p:cNvPr>
            <p:cNvSpPr/>
            <p:nvPr/>
          </p:nvSpPr>
          <p:spPr>
            <a:xfrm>
              <a:off x="2709005" y="1863402"/>
              <a:ext cx="498380" cy="498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solidFill>
                    <a:schemeClr val="tx1"/>
                  </a:solidFill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器</a:t>
              </a:r>
            </a:p>
          </p:txBody>
        </p: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5DF5F297-44AD-40D1-A5E4-E95EED9B6668}"/>
                </a:ext>
              </a:extLst>
            </p:cNvPr>
            <p:cNvSpPr/>
            <p:nvPr/>
          </p:nvSpPr>
          <p:spPr>
            <a:xfrm>
              <a:off x="3208134" y="1863402"/>
              <a:ext cx="498380" cy="498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solidFill>
                    <a:schemeClr val="tx1"/>
                  </a:solidFill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導</a:t>
              </a: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E4EA5FD9-D69D-454F-9BE5-3159DAA8887A}"/>
                </a:ext>
              </a:extLst>
            </p:cNvPr>
            <p:cNvSpPr/>
            <p:nvPr/>
          </p:nvSpPr>
          <p:spPr>
            <a:xfrm>
              <a:off x="3707263" y="1863402"/>
              <a:ext cx="498380" cy="498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solidFill>
                    <a:schemeClr val="tx1"/>
                  </a:solidFill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入</a:t>
              </a: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39DEC627-4F70-4C52-8FA8-1D9E2BF765A5}"/>
                </a:ext>
              </a:extLst>
            </p:cNvPr>
            <p:cNvSpPr/>
            <p:nvPr/>
          </p:nvSpPr>
          <p:spPr>
            <a:xfrm>
              <a:off x="4206392" y="1863402"/>
              <a:ext cx="498380" cy="498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solidFill>
                    <a:schemeClr val="tx1"/>
                  </a:solidFill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チ</a:t>
              </a:r>
            </a:p>
          </p:txBody>
        </p:sp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9BFE1AB4-4349-4924-870A-BA63EA7D0683}"/>
                </a:ext>
              </a:extLst>
            </p:cNvPr>
            <p:cNvSpPr/>
            <p:nvPr/>
          </p:nvSpPr>
          <p:spPr>
            <a:xfrm>
              <a:off x="4705521" y="1863402"/>
              <a:ext cx="498380" cy="498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solidFill>
                    <a:schemeClr val="tx1"/>
                  </a:solidFill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ャ</a:t>
              </a: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3B2267C4-9DC6-4C32-AB43-C483E7D2B13A}"/>
                </a:ext>
              </a:extLst>
            </p:cNvPr>
            <p:cNvSpPr/>
            <p:nvPr/>
          </p:nvSpPr>
          <p:spPr>
            <a:xfrm>
              <a:off x="5204650" y="1863402"/>
              <a:ext cx="498380" cy="498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solidFill>
                    <a:schemeClr val="tx1"/>
                  </a:solidFill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ン</a:t>
              </a: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CF1C6F78-804D-485F-AA55-D1E816118570}"/>
                </a:ext>
              </a:extLst>
            </p:cNvPr>
            <p:cNvSpPr/>
            <p:nvPr/>
          </p:nvSpPr>
          <p:spPr>
            <a:xfrm>
              <a:off x="5703776" y="1863402"/>
              <a:ext cx="498380" cy="498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solidFill>
                    <a:schemeClr val="tx1"/>
                  </a:solidFill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ス</a:t>
              </a:r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B7FDB3E1-3B44-4A25-A2C4-8609E41A8A9C}"/>
                </a:ext>
              </a:extLst>
            </p:cNvPr>
            <p:cNvSpPr/>
            <p:nvPr/>
          </p:nvSpPr>
          <p:spPr>
            <a:xfrm>
              <a:off x="6202156" y="1863402"/>
              <a:ext cx="498380" cy="498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200" dirty="0">
                  <a:solidFill>
                    <a:schemeClr val="tx1"/>
                  </a:solidFill>
                  <a:latin typeface="ラノベPOP v2" panose="00000900000000000000" pitchFamily="50" charset="-128"/>
                  <a:ea typeface="ラノベPOP v2" panose="00000900000000000000" pitchFamily="50" charset="-128"/>
                  <a:cs typeface="ラノベPOP v2" panose="00000900000000000000" pitchFamily="50" charset="-128"/>
                </a:rPr>
                <a:t>！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5F59C7E1-B55E-454B-A513-94D52E59CE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4845" y="8788400"/>
            <a:ext cx="937611" cy="95444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A4ED3E1-9D26-4706-AAC8-0E59D428B4E9}"/>
              </a:ext>
            </a:extLst>
          </p:cNvPr>
          <p:cNvSpPr txBox="1"/>
          <p:nvPr/>
        </p:nvSpPr>
        <p:spPr>
          <a:xfrm>
            <a:off x="5321925" y="8245732"/>
            <a:ext cx="1496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給湯省エネ事業の</a:t>
            </a:r>
            <a:endParaRPr kumimoji="1" lang="en-US" altLang="ja-JP" sz="1200" dirty="0"/>
          </a:p>
          <a:p>
            <a:r>
              <a:rPr kumimoji="1" lang="en-US" altLang="ja-JP" sz="1200" dirty="0"/>
              <a:t>HP</a:t>
            </a:r>
            <a:r>
              <a:rPr kumimoji="1" lang="ja-JP" altLang="en-US" sz="1200" dirty="0"/>
              <a:t>はこちら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5C9703C-D78D-4437-9EF1-8A7BC2A34AEC}"/>
              </a:ext>
            </a:extLst>
          </p:cNvPr>
          <p:cNvSpPr txBox="1"/>
          <p:nvPr/>
        </p:nvSpPr>
        <p:spPr>
          <a:xfrm>
            <a:off x="167639" y="8391244"/>
            <a:ext cx="3505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詳細は弊社担当者へお問い合わせください。</a:t>
            </a:r>
            <a:endParaRPr kumimoji="1" lang="en-US" altLang="ja-JP" sz="1200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4DC0ADA-01C6-4418-B284-9CE18810C5FD}"/>
              </a:ext>
            </a:extLst>
          </p:cNvPr>
          <p:cNvSpPr txBox="1"/>
          <p:nvPr/>
        </p:nvSpPr>
        <p:spPr>
          <a:xfrm>
            <a:off x="295544" y="8792823"/>
            <a:ext cx="49495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株式会社ノーリツ　久留米営業所</a:t>
            </a:r>
            <a:endParaRPr kumimoji="1" lang="en-US" altLang="ja-JP" sz="2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kumimoji="1" lang="en-US" altLang="ja-JP" sz="1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kumimoji="1" lang="ja-JP" altLang="en-U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ＴＥＬ：０９２－４１１－４５９９</a:t>
            </a:r>
            <a:endParaRPr kumimoji="1" lang="en-US" altLang="ja-JP" sz="1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kumimoji="1" lang="ja-JP" altLang="en-U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ＦＡＸ：０９２－４１１－８５０１</a:t>
            </a:r>
            <a:endParaRPr kumimoji="1" lang="en-US" altLang="ja-JP" sz="1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75891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暖かみのある青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926</TotalTime>
  <Words>577</Words>
  <Application>Microsoft Office PowerPoint</Application>
  <PresentationFormat>A4 210 x 297 mm</PresentationFormat>
  <Paragraphs>95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Meiryo UI</vt:lpstr>
      <vt:lpstr>Noto Sans JP</vt:lpstr>
      <vt:lpstr>YakuHanJP_Noto</vt:lpstr>
      <vt:lpstr>ラノベPOP v2</vt:lpstr>
      <vt:lpstr>游ゴシック</vt:lpstr>
      <vt:lpstr>Aharoni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大貫 慶彦</dc:creator>
  <cp:lastModifiedBy>eguchi</cp:lastModifiedBy>
  <cp:revision>13</cp:revision>
  <cp:lastPrinted>2023-01-12T07:59:34Z</cp:lastPrinted>
  <dcterms:created xsi:type="dcterms:W3CDTF">2023-01-11T01:50:39Z</dcterms:created>
  <dcterms:modified xsi:type="dcterms:W3CDTF">2023-01-17T01:54:21Z</dcterms:modified>
</cp:coreProperties>
</file>